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842" r:id="rId5"/>
    <p:sldId id="463" r:id="rId6"/>
    <p:sldId id="507" r:id="rId7"/>
    <p:sldId id="509" r:id="rId8"/>
    <p:sldId id="833" r:id="rId9"/>
    <p:sldId id="510" r:id="rId10"/>
    <p:sldId id="511" r:id="rId11"/>
    <p:sldId id="512" r:id="rId12"/>
    <p:sldId id="508" r:id="rId13"/>
    <p:sldId id="834" r:id="rId14"/>
    <p:sldId id="835" r:id="rId15"/>
    <p:sldId id="836" r:id="rId16"/>
    <p:sldId id="837" r:id="rId17"/>
    <p:sldId id="838" r:id="rId18"/>
    <p:sldId id="839" r:id="rId19"/>
    <p:sldId id="513" r:id="rId20"/>
    <p:sldId id="514" r:id="rId21"/>
    <p:sldId id="515" r:id="rId22"/>
    <p:sldId id="516" r:id="rId23"/>
    <p:sldId id="517" r:id="rId24"/>
    <p:sldId id="518" r:id="rId25"/>
    <p:sldId id="841" r:id="rId26"/>
  </p:sldIdLst>
  <p:sldSz cx="12192000" cy="6858000"/>
  <p:notesSz cx="6645275" cy="9775825"/>
  <p:embeddedFontLst>
    <p:embeddedFont>
      <p:font typeface="Montserrat" panose="00000500000000000000" pitchFamily="2" charset="0"/>
      <p:regular r:id="rId29"/>
      <p:bold r:id="rId30"/>
      <p:italic r:id="rId31"/>
      <p:boldItalic r:id="rId32"/>
    </p:embeddedFont>
    <p:embeddedFont>
      <p:font typeface="Montserrat Black" panose="00000A00000000000000" pitchFamily="2" charset="0"/>
      <p:bold r:id="rId33"/>
      <p:italic r:id="rId34"/>
      <p:boldItalic r:id="rId35"/>
    </p:embeddedFont>
  </p:embeddedFontLst>
  <p:custDataLst>
    <p:tags r:id="rId3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842"/>
            <p14:sldId id="463"/>
            <p14:sldId id="507"/>
            <p14:sldId id="509"/>
            <p14:sldId id="833"/>
            <p14:sldId id="510"/>
            <p14:sldId id="511"/>
            <p14:sldId id="512"/>
            <p14:sldId id="508"/>
            <p14:sldId id="834"/>
            <p14:sldId id="835"/>
            <p14:sldId id="836"/>
            <p14:sldId id="837"/>
            <p14:sldId id="838"/>
            <p14:sldId id="839"/>
            <p14:sldId id="513"/>
            <p14:sldId id="514"/>
            <p14:sldId id="515"/>
            <p14:sldId id="516"/>
            <p14:sldId id="517"/>
            <p14:sldId id="518"/>
            <p14:sldId id="841"/>
          </p14:sldIdLst>
        </p14:section>
        <p14:section name="Title slide" id="{C689F73B-542B-4364-BCB2-8BC4D2698A10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07C"/>
    <a:srgbClr val="4D39C5"/>
    <a:srgbClr val="F8D237"/>
    <a:srgbClr val="FFFFFF"/>
    <a:srgbClr val="F3622C"/>
    <a:srgbClr val="31D3AE"/>
    <a:srgbClr val="004050"/>
    <a:srgbClr val="09EDB8"/>
    <a:srgbClr val="F91258"/>
    <a:srgbClr val="28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7" autoAdjust="0"/>
    <p:restoredTop sz="79473" autoAdjust="0"/>
  </p:normalViewPr>
  <p:slideViewPr>
    <p:cSldViewPr snapToGrid="0" snapToObjects="1" showGuides="1">
      <p:cViewPr varScale="1">
        <p:scale>
          <a:sx n="54" d="100"/>
          <a:sy n="54" d="100"/>
        </p:scale>
        <p:origin x="1450" y="274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49" d="100"/>
          <a:sy n="49" d="100"/>
        </p:scale>
        <p:origin x="-2756" y="-52"/>
      </p:cViewPr>
      <p:guideLst>
        <p:guide orient="horz" pos="3079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Andrew Rogers" userId="fbd1f26338c9b5ce" providerId="LiveId" clId="{1A09AC10-5489-45F4-BC15-CD90D4373775}"/>
    <pc:docChg chg="delSld modSection">
      <pc:chgData name="MarkAndrew Rogers" userId="fbd1f26338c9b5ce" providerId="LiveId" clId="{1A09AC10-5489-45F4-BC15-CD90D4373775}" dt="2023-03-06T14:33:56.481" v="0" actId="2696"/>
      <pc:docMkLst>
        <pc:docMk/>
      </pc:docMkLst>
      <pc:sldChg chg="del">
        <pc:chgData name="MarkAndrew Rogers" userId="fbd1f26338c9b5ce" providerId="LiveId" clId="{1A09AC10-5489-45F4-BC15-CD90D4373775}" dt="2023-03-06T14:33:56.481" v="0" actId="2696"/>
        <pc:sldMkLst>
          <pc:docMk/>
          <pc:sldMk cId="793835025" sldId="84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93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1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030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5732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541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535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509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16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77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E470695E-BE48-4998-9B14-97E13CC2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E3E87E5D-34E0-4DCB-8D95-D4633D3ED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solidFill>
              <a:srgbClr val="7E007C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CDE2BF0-91E7-485B-A97F-FB161425F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A1C7DD9C-A60B-43CE-8329-039A758460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14BAE75-A59F-4107-B2A3-3F6ACF1A1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230D5001-B6AB-4C49-91C4-94F940F23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81850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C523D404-0E58-4D0D-8491-AC1529C32C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6127B143-5231-4610-9951-217554D3DD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980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8FA06E9B-AE34-4349-8331-EBE3BDAF5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B4FE7688-C2B6-4C8F-A34E-AE6012610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F825F93-F11B-4389-98A0-9C0A12D54F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9A7C5CB5-743F-4E53-A51E-ED7D2232BD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63169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3F0975CA-B41E-4090-8E82-4462D1EDF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8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607AC70A-108B-4C46-8A56-AE74C697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2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3 Section Divider">
    <p:bg>
      <p:bgPr>
        <a:solidFill>
          <a:srgbClr val="F8D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CD860312-B622-4384-9F6E-37819511F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2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ctivity 1">
    <p:bg>
      <p:bgPr>
        <a:solidFill>
          <a:srgbClr val="F8D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3148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8A1194B1-77B4-4DA6-888D-6C9B9B8C6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75B8021A-DA69-4CFB-98DA-C6E6116F9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4F3434DC-05AB-4926-9663-EEC4BF8F0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F916C5AA-5FB2-4ADF-9297-1E1CC5CF8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562058"/>
            <a:ext cx="10648420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8D2672C-6945-4588-AE19-1A7FA3EE0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86374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4A167241-4152-42D5-A925-8E60A3F2B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98" y="379444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943BACDA-3B92-4B20-8341-5525BEE8C4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89277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BDB88370-DBEF-4252-BC65-D37AC4078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77825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AEBA87CD-1577-4358-A65E-15EBE2BA4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9" y="399109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7AB70019-4446-49BD-A6B2-57583F994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8DE57DDA-05BA-47A2-9D62-EDFC1F68A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26439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461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37CD5C16-F6BD-488C-936D-BB1C6FFD3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F6AF7261-B4C9-4E40-9A07-A7EDB72774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D549A0DA-E535-4C0A-95EA-673E5BCC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908" r:id="rId2"/>
    <p:sldLayoutId id="2147483812" r:id="rId3"/>
    <p:sldLayoutId id="2147483813" r:id="rId4"/>
    <p:sldLayoutId id="2147483798" r:id="rId5"/>
    <p:sldLayoutId id="2147483907" r:id="rId6"/>
    <p:sldLayoutId id="2147483806" r:id="rId7"/>
    <p:sldLayoutId id="2147483709" r:id="rId8"/>
    <p:sldLayoutId id="2147483822" r:id="rId9"/>
    <p:sldLayoutId id="2147483802" r:id="rId10"/>
    <p:sldLayoutId id="2147483792" r:id="rId11"/>
    <p:sldLayoutId id="2147483810" r:id="rId12"/>
    <p:sldLayoutId id="2147483804" r:id="rId13"/>
    <p:sldLayoutId id="2147483821" r:id="rId14"/>
    <p:sldLayoutId id="2147483824" r:id="rId15"/>
    <p:sldLayoutId id="2147483828" r:id="rId16"/>
    <p:sldLayoutId id="2147483853" r:id="rId17"/>
    <p:sldLayoutId id="2147483899" r:id="rId18"/>
    <p:sldLayoutId id="2147483832" r:id="rId19"/>
    <p:sldLayoutId id="2147483833" r:id="rId20"/>
    <p:sldLayoutId id="2147483836" r:id="rId21"/>
    <p:sldLayoutId id="2147483852" r:id="rId22"/>
    <p:sldLayoutId id="2147483900" r:id="rId23"/>
    <p:sldLayoutId id="2147483903" r:id="rId24"/>
    <p:sldLayoutId id="2147483904" r:id="rId25"/>
    <p:sldLayoutId id="2147483902" r:id="rId26"/>
    <p:sldLayoutId id="2147483906" r:id="rId27"/>
    <p:sldLayoutId id="2147483905" r:id="rId28"/>
    <p:sldLayoutId id="2147483820" r:id="rId29"/>
    <p:sldLayoutId id="2147483842" r:id="rId30"/>
    <p:sldLayoutId id="2147483845" r:id="rId31"/>
    <p:sldLayoutId id="2147483851" r:id="rId32"/>
    <p:sldLayoutId id="2147483901" r:id="rId33"/>
    <p:sldLayoutId id="2147483650" r:id="rId34"/>
    <p:sldLayoutId id="2147483734" r:id="rId35"/>
    <p:sldLayoutId id="2147483796" r:id="rId36"/>
    <p:sldLayoutId id="2147483719" r:id="rId37"/>
    <p:sldLayoutId id="2147483721" r:id="rId38"/>
    <p:sldLayoutId id="2147483724" r:id="rId39"/>
    <p:sldLayoutId id="2147483797" r:id="rId40"/>
    <p:sldLayoutId id="2147483814" r:id="rId41"/>
    <p:sldLayoutId id="2147483909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4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zone.com/articles/the-biggest-software-failures-in-recent-years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ability.gov/how-to-and-tools/methods/system-usability-scale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29707-E219-B2FD-451B-78AEC3971A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What is Testing?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1B6FC9-B367-6739-787D-BCC43C5087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5 – Software Testing</a:t>
            </a:r>
          </a:p>
        </p:txBody>
      </p:sp>
    </p:spTree>
    <p:extLst>
      <p:ext uri="{BB962C8B-B14F-4D97-AF65-F5344CB8AC3E}">
        <p14:creationId xmlns:p14="http://schemas.microsoft.com/office/powerpoint/2010/main" val="1771999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793" y="1489159"/>
            <a:ext cx="5618387" cy="4955354"/>
          </a:xfrm>
        </p:spPr>
        <p:txBody>
          <a:bodyPr>
            <a:normAutofit fontScale="92500" lnSpcReduction="10000"/>
          </a:bodyPr>
          <a:lstStyle/>
          <a:p>
            <a:pPr fontAlgn="base">
              <a:buSzPts val="1000"/>
              <a:tabLst>
                <a:tab pos="457200" algn="l"/>
              </a:tabLst>
            </a:pPr>
            <a:r>
              <a:rPr lang="en-GB" b="1" dirty="0">
                <a:effectLst/>
                <a:latin typeface="+mn-lt"/>
                <a:ea typeface="Times New Roman" panose="02020603050405020304" pitchFamily="18" charset="0"/>
              </a:rPr>
              <a:t>The different types of tests can be further categorised as:</a:t>
            </a:r>
          </a:p>
          <a:p>
            <a:pPr fontAlgn="base">
              <a:buSzPts val="1000"/>
              <a:tabLst>
                <a:tab pos="457200" algn="l"/>
              </a:tabLst>
            </a:pPr>
            <a:endParaRPr lang="en-GB" b="1" dirty="0">
              <a:effectLst/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Black Box Testing </a:t>
            </a:r>
          </a:p>
          <a:p>
            <a:pPr marL="1076325" lvl="4" indent="-182563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No insight into code is necessary </a:t>
            </a:r>
          </a:p>
          <a:p>
            <a:pPr marL="1076325" lvl="1" indent="-182563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Often involves manual testing of the requirements </a:t>
            </a:r>
          </a:p>
          <a:p>
            <a:pPr marL="1076325" lvl="1" indent="-182563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Software is seen as a black box with input and output interfaces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b="1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b="1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b="1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White Box Testing </a:t>
            </a:r>
          </a:p>
          <a:p>
            <a:pPr marL="1076325" lvl="2" indent="-182563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Code knowledge is required to create a code coverage </a:t>
            </a:r>
            <a:endParaRPr lang="en-GB" dirty="0">
              <a:latin typeface="+mn-lt"/>
              <a:ea typeface="Times New Roman" panose="02020603050405020304" pitchFamily="18" charset="0"/>
            </a:endParaRPr>
          </a:p>
          <a:p>
            <a:pPr marL="1076325" lvl="2" indent="-182563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Calibri" panose="020F0502020204030204" pitchFamily="34" charset="0"/>
              </a:rPr>
              <a:t>Tests the code and its logic</a:t>
            </a:r>
            <a:endParaRPr lang="en-GB" dirty="0">
              <a:effectLst/>
              <a:latin typeface="+mn-lt"/>
              <a:ea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55880"/>
            <a:ext cx="10648420" cy="805001"/>
          </a:xfrm>
        </p:spPr>
        <p:txBody>
          <a:bodyPr/>
          <a:lstStyle/>
          <a:p>
            <a:r>
              <a:rPr lang="en-GB" dirty="0"/>
              <a:t>What are the different types of test?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54A4D-6EAD-4204-B4C2-2890E5E19E34}"/>
              </a:ext>
            </a:extLst>
          </p:cNvPr>
          <p:cNvGrpSpPr/>
          <p:nvPr/>
        </p:nvGrpSpPr>
        <p:grpSpPr>
          <a:xfrm>
            <a:off x="7899091" y="1345940"/>
            <a:ext cx="4041364" cy="2214392"/>
            <a:chOff x="7954176" y="3933020"/>
            <a:chExt cx="4041364" cy="22143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A44FA0-3B19-4E99-AFFD-5E406BE7EF50}"/>
                </a:ext>
              </a:extLst>
            </p:cNvPr>
            <p:cNvSpPr/>
            <p:nvPr/>
          </p:nvSpPr>
          <p:spPr>
            <a:xfrm>
              <a:off x="8989766" y="3933020"/>
              <a:ext cx="1663547" cy="64999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Black-Box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7C8FA-B83B-4A49-B2D8-06FF3FC1711B}"/>
                </a:ext>
              </a:extLst>
            </p:cNvPr>
            <p:cNvSpPr txBox="1"/>
            <p:nvPr/>
          </p:nvSpPr>
          <p:spPr>
            <a:xfrm>
              <a:off x="7954176" y="4076239"/>
              <a:ext cx="826267" cy="4076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Input</a:t>
              </a:r>
              <a:endParaRPr lang="en-GB" sz="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CAFDB-2DF8-4348-A0E1-86DF1C88C87F}"/>
                </a:ext>
              </a:extLst>
            </p:cNvPr>
            <p:cNvSpPr txBox="1"/>
            <p:nvPr/>
          </p:nvSpPr>
          <p:spPr>
            <a:xfrm>
              <a:off x="11169273" y="4195588"/>
              <a:ext cx="826267" cy="4076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Output</a:t>
              </a:r>
              <a:endParaRPr lang="en-GB" sz="8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0C1297-9BB0-4EEC-A6E3-682BFE6CACBB}"/>
                </a:ext>
              </a:extLst>
            </p:cNvPr>
            <p:cNvSpPr/>
            <p:nvPr/>
          </p:nvSpPr>
          <p:spPr>
            <a:xfrm>
              <a:off x="9088916" y="5497417"/>
              <a:ext cx="1663547" cy="649995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Observer</a:t>
              </a:r>
              <a:endParaRPr lang="en-GB" b="1" dirty="0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61552EB-A8C0-4BEC-8D0B-F5CF48CA0A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0800000">
              <a:off x="8097398" y="4403075"/>
              <a:ext cx="991518" cy="141934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CDA43BCA-2D28-40C9-A095-479A1013E55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10752463" y="4403075"/>
              <a:ext cx="659182" cy="141934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B54608-D4C7-4D80-9761-BF3898DB3CFB}"/>
                </a:ext>
              </a:extLst>
            </p:cNvPr>
            <p:cNvCxnSpPr/>
            <p:nvPr/>
          </p:nvCxnSpPr>
          <p:spPr>
            <a:xfrm>
              <a:off x="8505024" y="4191731"/>
              <a:ext cx="473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9916A7-CC2A-4768-BA72-FDD970B9A361}"/>
                </a:ext>
              </a:extLst>
            </p:cNvPr>
            <p:cNvCxnSpPr/>
            <p:nvPr/>
          </p:nvCxnSpPr>
          <p:spPr>
            <a:xfrm>
              <a:off x="10673509" y="4300063"/>
              <a:ext cx="473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10AA1D-6454-4CD9-BFB3-05EC8036ED7B}"/>
              </a:ext>
            </a:extLst>
          </p:cNvPr>
          <p:cNvSpPr txBox="1"/>
          <p:nvPr/>
        </p:nvSpPr>
        <p:spPr>
          <a:xfrm>
            <a:off x="6618842" y="3677795"/>
            <a:ext cx="4829977" cy="2923877"/>
          </a:xfrm>
          <a:custGeom>
            <a:avLst/>
            <a:gdLst>
              <a:gd name="connsiteX0" fmla="*/ 0 w 4829977"/>
              <a:gd name="connsiteY0" fmla="*/ 0 h 2923877"/>
              <a:gd name="connsiteX1" fmla="*/ 584964 w 4829977"/>
              <a:gd name="connsiteY1" fmla="*/ 0 h 2923877"/>
              <a:gd name="connsiteX2" fmla="*/ 1025028 w 4829977"/>
              <a:gd name="connsiteY2" fmla="*/ 0 h 2923877"/>
              <a:gd name="connsiteX3" fmla="*/ 1561693 w 4829977"/>
              <a:gd name="connsiteY3" fmla="*/ 0 h 2923877"/>
              <a:gd name="connsiteX4" fmla="*/ 2050057 w 4829977"/>
              <a:gd name="connsiteY4" fmla="*/ 0 h 2923877"/>
              <a:gd name="connsiteX5" fmla="*/ 2490121 w 4829977"/>
              <a:gd name="connsiteY5" fmla="*/ 0 h 2923877"/>
              <a:gd name="connsiteX6" fmla="*/ 2978486 w 4829977"/>
              <a:gd name="connsiteY6" fmla="*/ 0 h 2923877"/>
              <a:gd name="connsiteX7" fmla="*/ 3515150 w 4829977"/>
              <a:gd name="connsiteY7" fmla="*/ 0 h 2923877"/>
              <a:gd name="connsiteX8" fmla="*/ 3955214 w 4829977"/>
              <a:gd name="connsiteY8" fmla="*/ 0 h 2923877"/>
              <a:gd name="connsiteX9" fmla="*/ 4829977 w 4829977"/>
              <a:gd name="connsiteY9" fmla="*/ 0 h 2923877"/>
              <a:gd name="connsiteX10" fmla="*/ 4829977 w 4829977"/>
              <a:gd name="connsiteY10" fmla="*/ 555537 h 2923877"/>
              <a:gd name="connsiteX11" fmla="*/ 4829977 w 4829977"/>
              <a:gd name="connsiteY11" fmla="*/ 1081834 h 2923877"/>
              <a:gd name="connsiteX12" fmla="*/ 4829977 w 4829977"/>
              <a:gd name="connsiteY12" fmla="*/ 1725087 h 2923877"/>
              <a:gd name="connsiteX13" fmla="*/ 4829977 w 4829977"/>
              <a:gd name="connsiteY13" fmla="*/ 2251385 h 2923877"/>
              <a:gd name="connsiteX14" fmla="*/ 4829977 w 4829977"/>
              <a:gd name="connsiteY14" fmla="*/ 2923877 h 2923877"/>
              <a:gd name="connsiteX15" fmla="*/ 4293313 w 4829977"/>
              <a:gd name="connsiteY15" fmla="*/ 2923877 h 2923877"/>
              <a:gd name="connsiteX16" fmla="*/ 3901548 w 4829977"/>
              <a:gd name="connsiteY16" fmla="*/ 2923877 h 2923877"/>
              <a:gd name="connsiteX17" fmla="*/ 3461484 w 4829977"/>
              <a:gd name="connsiteY17" fmla="*/ 2923877 h 2923877"/>
              <a:gd name="connsiteX18" fmla="*/ 3069719 w 4829977"/>
              <a:gd name="connsiteY18" fmla="*/ 2923877 h 2923877"/>
              <a:gd name="connsiteX19" fmla="*/ 2581354 w 4829977"/>
              <a:gd name="connsiteY19" fmla="*/ 2923877 h 2923877"/>
              <a:gd name="connsiteX20" fmla="*/ 2141290 w 4829977"/>
              <a:gd name="connsiteY20" fmla="*/ 2923877 h 2923877"/>
              <a:gd name="connsiteX21" fmla="*/ 1652925 w 4829977"/>
              <a:gd name="connsiteY21" fmla="*/ 2923877 h 2923877"/>
              <a:gd name="connsiteX22" fmla="*/ 1019662 w 4829977"/>
              <a:gd name="connsiteY22" fmla="*/ 2923877 h 2923877"/>
              <a:gd name="connsiteX23" fmla="*/ 627897 w 4829977"/>
              <a:gd name="connsiteY23" fmla="*/ 2923877 h 2923877"/>
              <a:gd name="connsiteX24" fmla="*/ 0 w 4829977"/>
              <a:gd name="connsiteY24" fmla="*/ 2923877 h 2923877"/>
              <a:gd name="connsiteX25" fmla="*/ 0 w 4829977"/>
              <a:gd name="connsiteY25" fmla="*/ 2280624 h 2923877"/>
              <a:gd name="connsiteX26" fmla="*/ 0 w 4829977"/>
              <a:gd name="connsiteY26" fmla="*/ 1666610 h 2923877"/>
              <a:gd name="connsiteX27" fmla="*/ 0 w 4829977"/>
              <a:gd name="connsiteY27" fmla="*/ 1081834 h 2923877"/>
              <a:gd name="connsiteX28" fmla="*/ 0 w 4829977"/>
              <a:gd name="connsiteY28" fmla="*/ 0 h 292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9977" h="2923877" extrusionOk="0">
                <a:moveTo>
                  <a:pt x="0" y="0"/>
                </a:moveTo>
                <a:cubicBezTo>
                  <a:pt x="161675" y="-56819"/>
                  <a:pt x="368837" y="59855"/>
                  <a:pt x="584964" y="0"/>
                </a:cubicBezTo>
                <a:cubicBezTo>
                  <a:pt x="801091" y="-59855"/>
                  <a:pt x="816808" y="30096"/>
                  <a:pt x="1025028" y="0"/>
                </a:cubicBezTo>
                <a:cubicBezTo>
                  <a:pt x="1233248" y="-30096"/>
                  <a:pt x="1327035" y="692"/>
                  <a:pt x="1561693" y="0"/>
                </a:cubicBezTo>
                <a:cubicBezTo>
                  <a:pt x="1796352" y="-692"/>
                  <a:pt x="1821866" y="29461"/>
                  <a:pt x="2050057" y="0"/>
                </a:cubicBezTo>
                <a:cubicBezTo>
                  <a:pt x="2278248" y="-29461"/>
                  <a:pt x="2375804" y="37204"/>
                  <a:pt x="2490121" y="0"/>
                </a:cubicBezTo>
                <a:cubicBezTo>
                  <a:pt x="2604438" y="-37204"/>
                  <a:pt x="2813518" y="1787"/>
                  <a:pt x="2978486" y="0"/>
                </a:cubicBezTo>
                <a:cubicBezTo>
                  <a:pt x="3143455" y="-1787"/>
                  <a:pt x="3329533" y="54357"/>
                  <a:pt x="3515150" y="0"/>
                </a:cubicBezTo>
                <a:cubicBezTo>
                  <a:pt x="3700767" y="-54357"/>
                  <a:pt x="3766117" y="2781"/>
                  <a:pt x="3955214" y="0"/>
                </a:cubicBezTo>
                <a:cubicBezTo>
                  <a:pt x="4144311" y="-2781"/>
                  <a:pt x="4440906" y="32606"/>
                  <a:pt x="4829977" y="0"/>
                </a:cubicBezTo>
                <a:cubicBezTo>
                  <a:pt x="4830085" y="178945"/>
                  <a:pt x="4796091" y="370712"/>
                  <a:pt x="4829977" y="555537"/>
                </a:cubicBezTo>
                <a:cubicBezTo>
                  <a:pt x="4863863" y="740362"/>
                  <a:pt x="4795208" y="908799"/>
                  <a:pt x="4829977" y="1081834"/>
                </a:cubicBezTo>
                <a:cubicBezTo>
                  <a:pt x="4864746" y="1254869"/>
                  <a:pt x="4816764" y="1593550"/>
                  <a:pt x="4829977" y="1725087"/>
                </a:cubicBezTo>
                <a:cubicBezTo>
                  <a:pt x="4843190" y="1856624"/>
                  <a:pt x="4799777" y="2064136"/>
                  <a:pt x="4829977" y="2251385"/>
                </a:cubicBezTo>
                <a:cubicBezTo>
                  <a:pt x="4860177" y="2438634"/>
                  <a:pt x="4799169" y="2729702"/>
                  <a:pt x="4829977" y="2923877"/>
                </a:cubicBezTo>
                <a:cubicBezTo>
                  <a:pt x="4562554" y="2953733"/>
                  <a:pt x="4478657" y="2902523"/>
                  <a:pt x="4293313" y="2923877"/>
                </a:cubicBezTo>
                <a:cubicBezTo>
                  <a:pt x="4107969" y="2945231"/>
                  <a:pt x="4074708" y="2892454"/>
                  <a:pt x="3901548" y="2923877"/>
                </a:cubicBezTo>
                <a:cubicBezTo>
                  <a:pt x="3728389" y="2955300"/>
                  <a:pt x="3591392" y="2876595"/>
                  <a:pt x="3461484" y="2923877"/>
                </a:cubicBezTo>
                <a:cubicBezTo>
                  <a:pt x="3331576" y="2971159"/>
                  <a:pt x="3259717" y="2896556"/>
                  <a:pt x="3069719" y="2923877"/>
                </a:cubicBezTo>
                <a:cubicBezTo>
                  <a:pt x="2879721" y="2951198"/>
                  <a:pt x="2753580" y="2890192"/>
                  <a:pt x="2581354" y="2923877"/>
                </a:cubicBezTo>
                <a:cubicBezTo>
                  <a:pt x="2409129" y="2957562"/>
                  <a:pt x="2304530" y="2884467"/>
                  <a:pt x="2141290" y="2923877"/>
                </a:cubicBezTo>
                <a:cubicBezTo>
                  <a:pt x="1978050" y="2963287"/>
                  <a:pt x="1795545" y="2887823"/>
                  <a:pt x="1652925" y="2923877"/>
                </a:cubicBezTo>
                <a:cubicBezTo>
                  <a:pt x="1510306" y="2959931"/>
                  <a:pt x="1299772" y="2864108"/>
                  <a:pt x="1019662" y="2923877"/>
                </a:cubicBezTo>
                <a:cubicBezTo>
                  <a:pt x="739552" y="2983646"/>
                  <a:pt x="803926" y="2912368"/>
                  <a:pt x="627897" y="2923877"/>
                </a:cubicBezTo>
                <a:cubicBezTo>
                  <a:pt x="451868" y="2935386"/>
                  <a:pt x="221168" y="2902288"/>
                  <a:pt x="0" y="2923877"/>
                </a:cubicBezTo>
                <a:cubicBezTo>
                  <a:pt x="-51955" y="2740463"/>
                  <a:pt x="2442" y="2476879"/>
                  <a:pt x="0" y="2280624"/>
                </a:cubicBezTo>
                <a:cubicBezTo>
                  <a:pt x="-2442" y="2084369"/>
                  <a:pt x="68495" y="1793867"/>
                  <a:pt x="0" y="1666610"/>
                </a:cubicBezTo>
                <a:cubicBezTo>
                  <a:pt x="-68495" y="1539353"/>
                  <a:pt x="2184" y="1336779"/>
                  <a:pt x="0" y="1081834"/>
                </a:cubicBezTo>
                <a:cubicBezTo>
                  <a:pt x="-2184" y="826889"/>
                  <a:pt x="89125" y="23361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135844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endParaRPr lang="en-GB" sz="800" b="1" dirty="0"/>
          </a:p>
          <a:p>
            <a:r>
              <a:rPr lang="en-GB" sz="800" b="1" dirty="0"/>
              <a:t>var </a:t>
            </a:r>
            <a:r>
              <a:rPr lang="en-GB" sz="800" b="1" dirty="0" err="1"/>
              <a:t>writeResponse</a:t>
            </a:r>
            <a:r>
              <a:rPr lang="en-GB" sz="800" b="1" dirty="0"/>
              <a:t> = function(res, str)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(200, { 'Content-Type': 'application/json'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(str);</a:t>
            </a:r>
          </a:p>
          <a:p>
            <a:r>
              <a:rPr lang="en-GB" sz="800" b="1" dirty="0"/>
              <a:t>}</a:t>
            </a:r>
          </a:p>
          <a:p>
            <a:r>
              <a:rPr lang="en-GB" sz="800" b="1" dirty="0"/>
              <a:t>var </a:t>
            </a:r>
            <a:r>
              <a:rPr lang="en-GB" sz="800" b="1" dirty="0" err="1"/>
              <a:t>writeJsonResponse</a:t>
            </a:r>
            <a:r>
              <a:rPr lang="en-GB" sz="800" b="1" dirty="0"/>
              <a:t> = function(res, str)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writeResponse</a:t>
            </a:r>
            <a:r>
              <a:rPr lang="en-GB" sz="800" b="1" dirty="0"/>
              <a:t>(res, </a:t>
            </a:r>
            <a:r>
              <a:rPr lang="en-GB" sz="800" b="1" dirty="0" err="1"/>
              <a:t>JSON.stringify</a:t>
            </a:r>
            <a:r>
              <a:rPr lang="en-GB" sz="800" b="1" dirty="0"/>
              <a:t>(str));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 err="1"/>
              <a:t>apis</a:t>
            </a:r>
            <a:r>
              <a:rPr lang="en-GB" sz="800" b="1" dirty="0"/>
              <a:t> = "/</a:t>
            </a:r>
            <a:r>
              <a:rPr lang="en-GB" sz="800" b="1" dirty="0" err="1"/>
              <a:t>customerByID</a:t>
            </a:r>
            <a:r>
              <a:rPr lang="en-GB" sz="800" b="1" dirty="0"/>
              <a:t>/\n/customers\n/orders\n/</a:t>
            </a:r>
            <a:r>
              <a:rPr lang="en-GB" sz="800" b="1" dirty="0" err="1"/>
              <a:t>ordersByCustomerid</a:t>
            </a:r>
            <a:r>
              <a:rPr lang="en-GB" sz="800" b="1" dirty="0"/>
              <a:t>/\n/orders\n/</a:t>
            </a:r>
            <a:r>
              <a:rPr lang="en-GB" sz="800" b="1" dirty="0" err="1"/>
              <a:t>orderbyCustomerid</a:t>
            </a:r>
            <a:r>
              <a:rPr lang="en-GB" sz="800" b="1" dirty="0"/>
              <a:t>/"</a:t>
            </a:r>
          </a:p>
          <a:p>
            <a:r>
              <a:rPr lang="en-GB" sz="800" b="1" dirty="0"/>
              <a:t>var </a:t>
            </a:r>
            <a:r>
              <a:rPr lang="en-GB" sz="800" b="1" dirty="0" err="1"/>
              <a:t>writeHelp</a:t>
            </a:r>
            <a:r>
              <a:rPr lang="en-GB" sz="800" b="1" dirty="0"/>
              <a:t> = function(res)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(404, { 'Content-Type': 'text/plain'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</a:t>
            </a:r>
            <a:r>
              <a:rPr lang="en-GB" sz="800" b="1" dirty="0" err="1"/>
              <a:t>apis</a:t>
            </a:r>
            <a:r>
              <a:rPr lang="en-GB" sz="800" b="1" dirty="0"/>
              <a:t>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/>
              <a:t>var </a:t>
            </a:r>
            <a:r>
              <a:rPr lang="en-GB" sz="800" b="1" dirty="0" err="1"/>
              <a:t>notFound</a:t>
            </a:r>
            <a:r>
              <a:rPr lang="en-GB" sz="800" b="1" dirty="0"/>
              <a:t> = function(res)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(404, { 'Content-Type': 'text/plain'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("The data you have requested could not be found");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 err="1"/>
              <a:t>const</a:t>
            </a:r>
            <a:r>
              <a:rPr lang="en-GB" sz="800" b="1" dirty="0"/>
              <a:t> server = require('http').</a:t>
            </a:r>
            <a:r>
              <a:rPr lang="en-GB" sz="800" b="1" dirty="0" err="1"/>
              <a:t>createServer</a:t>
            </a:r>
            <a:r>
              <a:rPr lang="en-GB" sz="800" b="1" dirty="0"/>
              <a:t>();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884723-376B-42F8-8C0A-D441FDD81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5356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CF6F5-6B84-45F0-99A8-2D74E9F3A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0D7EE-F01B-4FD6-9C19-BE0381A9D4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5537" y="1234813"/>
            <a:ext cx="6080085" cy="4977167"/>
          </a:xfrm>
        </p:spPr>
        <p:txBody>
          <a:bodyPr/>
          <a:lstStyle/>
          <a:p>
            <a:r>
              <a:rPr lang="en-GB" sz="2000" cap="none" dirty="0">
                <a:solidFill>
                  <a:schemeClr val="tx1"/>
                </a:solidFill>
                <a:latin typeface="Montserrat" panose="00000500000000000000" pitchFamily="2" charset="0"/>
              </a:rPr>
              <a:t>Tests can either be performed manually by a tester or they can be automated to run with little manual intervention.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en-GB" sz="2000" cap="none" dirty="0">
                <a:solidFill>
                  <a:schemeClr val="tx1"/>
                </a:solidFill>
                <a:latin typeface="Montserrat" panose="00000500000000000000" pitchFamily="2" charset="0"/>
              </a:rPr>
              <a:t>Let's explore the pros and cons of </a:t>
            </a:r>
            <a:r>
              <a:rPr lang="en-GB" sz="2000" b="1" cap="none" dirty="0">
                <a:solidFill>
                  <a:schemeClr val="tx1"/>
                </a:solidFill>
                <a:latin typeface="Montserrat" panose="00000500000000000000" pitchFamily="2" charset="0"/>
              </a:rPr>
              <a:t>manual</a:t>
            </a:r>
            <a:r>
              <a:rPr lang="en-GB" sz="2000" cap="none" dirty="0">
                <a:solidFill>
                  <a:schemeClr val="tx1"/>
                </a:solidFill>
                <a:latin typeface="Montserrat" panose="00000500000000000000" pitchFamily="2" charset="0"/>
              </a:rPr>
              <a:t> testing and </a:t>
            </a:r>
            <a:r>
              <a:rPr lang="en-GB" sz="2000" b="1" cap="none" dirty="0">
                <a:solidFill>
                  <a:schemeClr val="tx1"/>
                </a:solidFill>
                <a:latin typeface="Montserrat" panose="00000500000000000000" pitchFamily="2" charset="0"/>
              </a:rPr>
              <a:t>automated</a:t>
            </a:r>
            <a:r>
              <a:rPr lang="en-GB" sz="2000" cap="none" dirty="0">
                <a:solidFill>
                  <a:schemeClr val="tx1"/>
                </a:solidFill>
                <a:latin typeface="Montserrat" panose="00000500000000000000" pitchFamily="2" charset="0"/>
              </a:rPr>
              <a:t> testing.</a:t>
            </a:r>
          </a:p>
          <a:p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en-GB" sz="2000" cap="none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en-GB" sz="2000" b="1" cap="none" dirty="0">
                <a:solidFill>
                  <a:schemeClr val="tx1"/>
                </a:solidFill>
                <a:latin typeface="Montserrat" panose="00000500000000000000" pitchFamily="2" charset="0"/>
              </a:rPr>
              <a:t>In real life, you would use a mix of these when required, but favour automation. Why? Let's see…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C4AFB-9157-4019-BC10-8722F0D636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175" y="1213197"/>
            <a:ext cx="4551362" cy="8048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MANUAL AND AUTOMATED TESTS</a:t>
            </a:r>
          </a:p>
        </p:txBody>
      </p:sp>
      <p:pic>
        <p:nvPicPr>
          <p:cNvPr id="8" name="Picture 7" descr="Person using microscope">
            <a:extLst>
              <a:ext uri="{FF2B5EF4-FFF2-40B4-BE49-F238E27FC236}">
                <a16:creationId xmlns:a16="http://schemas.microsoft.com/office/drawing/2014/main" id="{E08C1B5F-AEEB-49A0-B721-0524EEAE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510" y="3117954"/>
            <a:ext cx="1975659" cy="9685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6CDD6-A903-4784-8B2A-CA64D65F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640" y="3117954"/>
            <a:ext cx="1007661" cy="12108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61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E98A6-B0DE-4207-B5AE-51E8D6721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C0C25-EFD7-4531-A10F-7674B70CA6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41543" y="622287"/>
            <a:ext cx="6866282" cy="5613426"/>
          </a:xfrm>
        </p:spPr>
        <p:txBody>
          <a:bodyPr/>
          <a:lstStyle/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 can NOT be designed and performed by anyone </a:t>
            </a:r>
          </a:p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Requires deep analysis of the requirements and specialised knowledge of testing </a:t>
            </a:r>
          </a:p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 is NOT an easy discipline </a:t>
            </a:r>
          </a:p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 is sometimes better than automated testing because it uses the intuition and the expertise of the tester</a:t>
            </a:r>
          </a:p>
          <a:p>
            <a:pPr marL="803275" lvl="0" indent="-173038" fontAlgn="base">
              <a:lnSpc>
                <a:spcPct val="100000"/>
              </a:lnSpc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We often require both types of test, manual and automated</a:t>
            </a:r>
          </a:p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It is sometimes easier to manually test, at least some modules of your application </a:t>
            </a:r>
          </a:p>
          <a:p>
            <a:pPr marL="803275" lvl="1" indent="-173038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kern="0" dirty="0">
                <a:latin typeface="+mn-lt"/>
                <a:ea typeface="Times New Roman" panose="02020603050405020304" pitchFamily="18" charset="0"/>
              </a:rPr>
              <a:t>Consider </a:t>
            </a:r>
            <a:r>
              <a:rPr lang="en-GB" sz="1800" kern="0" dirty="0">
                <a:effectLst/>
                <a:latin typeface="+mn-lt"/>
                <a:ea typeface="Times New Roman" panose="02020603050405020304" pitchFamily="18" charset="0"/>
              </a:rPr>
              <a:t>setting up a complex and costly test bed for automation</a:t>
            </a:r>
          </a:p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Even small changes in the UI requires a re-write of an automation test script, whereas a manual tester would be less affected by such changes</a:t>
            </a:r>
            <a:endParaRPr lang="en-GB" sz="1800" kern="0" cap="none" spc="0" dirty="0">
              <a:solidFill>
                <a:schemeClr val="tx1"/>
              </a:solidFill>
              <a:latin typeface="+mn-lt"/>
              <a:ea typeface="Times New Roman" panose="02020603050405020304" pitchFamily="18" charset="0"/>
            </a:endParaRPr>
          </a:p>
          <a:p>
            <a:pPr marL="285750" lvl="0" indent="-285750" fontAlgn="base">
              <a:lnSpc>
                <a:spcPct val="100000"/>
              </a:lnSpc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May not catch 100% of the bugs</a:t>
            </a:r>
          </a:p>
          <a:p>
            <a:pPr lvl="0" fontAlgn="base">
              <a:lnSpc>
                <a:spcPct val="100000"/>
              </a:lnSpc>
              <a:buSzPct val="125000"/>
              <a:tabLst>
                <a:tab pos="457200" algn="l"/>
              </a:tabLst>
            </a:pPr>
            <a:endParaRPr lang="en-GB" sz="1800" kern="0" cap="none" spc="0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GB" sz="1800" kern="0" cap="none" spc="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</a:rPr>
              <a:t>Exploratory tests can be included by an expert manual tester to find bugs that are not directly related to the requirements.</a:t>
            </a:r>
            <a:endParaRPr lang="en-GB" sz="1800" kern="0" cap="none" spc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9317D-9C37-4001-A567-0EA6ABD2D4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175" y="1220127"/>
            <a:ext cx="4266882" cy="255050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MANUAL TESTING METHOD</a:t>
            </a:r>
          </a:p>
        </p:txBody>
      </p:sp>
    </p:spTree>
    <p:extLst>
      <p:ext uri="{BB962C8B-B14F-4D97-AF65-F5344CB8AC3E}">
        <p14:creationId xmlns:p14="http://schemas.microsoft.com/office/powerpoint/2010/main" val="2191032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85FAB-2B35-4654-9DB0-DD9B8C64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5D4BC-9986-478E-ABBE-E894FCDA5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9252" y="677001"/>
            <a:ext cx="6872828" cy="5706546"/>
          </a:xfrm>
        </p:spPr>
        <p:txBody>
          <a:bodyPr/>
          <a:lstStyle/>
          <a:p>
            <a:pPr marL="285750" lvl="0" indent="-285750" fontAlgn="base"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Manually checking every method, field, and every track through your software may not be possible</a:t>
            </a:r>
          </a:p>
          <a:p>
            <a:pPr marL="698500" lvl="1" indent="-342900" fontAlgn="base">
              <a:buSzPct val="70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It is time-consuming, costly, and boring!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Encourage developers to make rapid changes and run all tests to make sure the software still works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Automated tests are necessary as part of a ci/cd process</a:t>
            </a:r>
            <a:b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Best to add new tests to test any new code (of course!)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By adding new tests, you increase code coverage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Creates a reliable, and consistent result (when designed well)</a:t>
            </a:r>
            <a:b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Can be a source of reusable test scripts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FABA98-02C6-4D33-A626-AFB7D11131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6878" y="1299210"/>
            <a:ext cx="344373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361404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85FAB-2B35-4654-9DB0-DD9B8C64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5D4BC-9986-478E-ABBE-E894FCDA51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94667" y="1682001"/>
            <a:ext cx="6554495" cy="4425501"/>
          </a:xfrm>
        </p:spPr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Some types of tests are not easy to perform using the manual testing methods </a:t>
            </a:r>
            <a:r>
              <a:rPr lang="en-GB" sz="1800" cap="none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nd there are tests which are impossible to carry out using a human operator. These include: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Performance tests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hreading and parallel execution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oad tests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Penetration tests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rut attacks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Just be aware that any automation test needs to be simple and bug free!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FABA98-02C6-4D33-A626-AFB7D11131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5761" y="1279570"/>
            <a:ext cx="403320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AUTOMATED TESTING…</a:t>
            </a:r>
          </a:p>
        </p:txBody>
      </p:sp>
    </p:spTree>
    <p:extLst>
      <p:ext uri="{BB962C8B-B14F-4D97-AF65-F5344CB8AC3E}">
        <p14:creationId xmlns:p14="http://schemas.microsoft.com/office/powerpoint/2010/main" val="361846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9188F-3E21-4BE0-9F8D-493C74195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F57B5-1934-45E9-84AA-5D6757B5D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23104" y="568960"/>
            <a:ext cx="7092658" cy="6122712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18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this course, you will use automation tools to test application code and behaviour. </a:t>
            </a: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endParaRPr lang="en-GB" sz="1800" b="1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Unit testing</a:t>
            </a:r>
          </a:p>
          <a:p>
            <a:pPr marL="641350" lvl="1" indent="-28575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Units of code (methods and classes) </a:t>
            </a:r>
          </a:p>
          <a:p>
            <a:pPr marL="641350" lvl="1" indent="-28575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Using java,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</a:rPr>
              <a:t>javascript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, python and C# </a:t>
            </a:r>
          </a:p>
          <a:p>
            <a:pPr marL="641350" lvl="1" indent="-28575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Integration testing 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to make sure all the fully tested code modules work together</a:t>
            </a:r>
          </a:p>
          <a:p>
            <a:pPr marL="641350" lvl="1" indent="-28575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Creating mocks and stubs for modules not yet available or not viable to integrate with during unit testing</a:t>
            </a:r>
          </a:p>
          <a:p>
            <a:pPr marL="355600" lvl="1" fontAlgn="base">
              <a:tabLst>
                <a:tab pos="457200" algn="l"/>
              </a:tabLst>
            </a:pP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Regression testing </a:t>
            </a:r>
          </a:p>
          <a:p>
            <a:pPr marL="641350" lvl="1" indent="-28575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Make sure no damage is done by adding new code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Integration testing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Making sure software modules works well together 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UI and business layer, business layer and 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65DC7-B587-4B54-A3C3-87E95F630A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278890"/>
            <a:ext cx="4174147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AUTOMATION TOOLS AND TESTS</a:t>
            </a:r>
          </a:p>
        </p:txBody>
      </p:sp>
    </p:spTree>
    <p:extLst>
      <p:ext uri="{BB962C8B-B14F-4D97-AF65-F5344CB8AC3E}">
        <p14:creationId xmlns:p14="http://schemas.microsoft.com/office/powerpoint/2010/main" val="36343377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3A4D4-8FA2-48D5-9F87-A3E67A9D8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D7C4D-DFC3-4D6A-A6A6-458B410C7E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17124" y="1299210"/>
            <a:ext cx="6979920" cy="5144679"/>
          </a:xfrm>
        </p:spPr>
        <p:txBody>
          <a:bodyPr/>
          <a:lstStyle/>
          <a:p>
            <a:pPr lvl="0" fontAlgn="base">
              <a:buSzPct val="125000"/>
              <a:tabLst>
                <a:tab pos="457200" algn="l"/>
              </a:tabLst>
            </a:pPr>
            <a:r>
              <a:rPr lang="en-GB" sz="16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Exhaustive testing is not possible because of many constraints such as: 	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Time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Cost of exhaustive testing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6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nowledge of code complexity  </a:t>
            </a:r>
          </a:p>
          <a:p>
            <a:pPr lvl="0" fontAlgn="base">
              <a:buSzPct val="125000"/>
              <a:tabLst>
                <a:tab pos="457200" algn="l"/>
              </a:tabLst>
            </a:pPr>
            <a:endParaRPr lang="en-GB" sz="1600" b="1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ct val="125000"/>
              <a:tabLst>
                <a:tab pos="457200" algn="l"/>
              </a:tabLst>
            </a:pPr>
            <a:r>
              <a:rPr lang="en-GB" sz="16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Effort must be based on risk factor</a:t>
            </a: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GB" sz="16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ased on tester's experience </a:t>
            </a:r>
            <a:endParaRPr lang="en-GB" sz="16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endParaRPr lang="en-GB" sz="16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An example of why exhaustive tests are so hard:</a:t>
            </a:r>
          </a:p>
          <a:p>
            <a:pPr fontAlgn="base">
              <a:buClr>
                <a:schemeClr val="tx1"/>
              </a:buClr>
              <a:buSzPct val="125000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Every time I move a file I must test: </a:t>
            </a:r>
          </a:p>
          <a:p>
            <a:pPr marL="285750" indent="-285750" fontAlgn="base"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egoe UI" panose="020B0502040204020203" pitchFamily="34" charset="0"/>
              </a:rPr>
              <a:t>Security rights  </a:t>
            </a:r>
          </a:p>
          <a:p>
            <a:pPr marL="285750" indent="-285750" fontAlgn="base"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egoe UI" panose="020B0502040204020203" pitchFamily="34" charset="0"/>
              </a:rPr>
              <a:t>Destination folder exits</a:t>
            </a:r>
          </a:p>
          <a:p>
            <a:pPr marL="285750" indent="-285750" fontAlgn="base"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egoe UI" panose="020B0502040204020203" pitchFamily="34" charset="0"/>
              </a:rPr>
              <a:t>Destination has enough space</a:t>
            </a:r>
            <a:endParaRPr lang="en-GB" sz="1600" cap="none" dirty="0">
              <a:solidFill>
                <a:schemeClr val="tx1"/>
              </a:solidFill>
              <a:latin typeface="+mn-lt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285750" indent="-285750" fontAlgn="base"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  <a:cs typeface="Segoe UI" panose="020B0502040204020203" pitchFamily="34" charset="0"/>
              </a:rPr>
              <a:t>D</a:t>
            </a: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Segoe UI" panose="020B0502040204020203" pitchFamily="34" charset="0"/>
              </a:rPr>
              <a:t>estination has a read-only file with the same name </a:t>
            </a:r>
          </a:p>
          <a:p>
            <a:pPr marL="285750" indent="-285750" fontAlgn="base">
              <a:buClr>
                <a:schemeClr val="tx1"/>
              </a:buClr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latin typeface="+mn-lt"/>
                <a:ea typeface="Times New Roman" panose="02020603050405020304" pitchFamily="18" charset="0"/>
              </a:rPr>
              <a:t>T</a:t>
            </a: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hen, start writing code to test the logic of the move </a:t>
            </a:r>
          </a:p>
          <a:p>
            <a:pPr fontAlgn="base">
              <a:buClr>
                <a:schemeClr val="tx1"/>
              </a:buClr>
              <a:buSzPct val="125000"/>
              <a:tabLst>
                <a:tab pos="457200" algn="l"/>
              </a:tabLst>
            </a:pPr>
            <a:endParaRPr lang="en-GB" sz="1600" dirty="0">
              <a:solidFill>
                <a:schemeClr val="tx1"/>
              </a:solidFill>
              <a:latin typeface="+mn-lt"/>
              <a:ea typeface="Times New Roman" panose="02020603050405020304" pitchFamily="18" charset="0"/>
            </a:endParaRPr>
          </a:p>
          <a:p>
            <a:pPr fontAlgn="base">
              <a:buSzPct val="125000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More testing is required if part of a multi-threaded app.</a:t>
            </a:r>
          </a:p>
          <a:p>
            <a:pPr fontAlgn="base">
              <a:buSzPct val="125000"/>
              <a:tabLst>
                <a:tab pos="457200" algn="l"/>
              </a:tabLst>
            </a:pPr>
            <a:r>
              <a:rPr lang="en-GB" sz="16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Endless possibilities to keep an army of testers employed!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B0F0E-5B8B-440C-9CA6-5E59B0328F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5758" y="1299210"/>
            <a:ext cx="378936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SOFTWARE TESTING PRINCIPLES</a:t>
            </a:r>
          </a:p>
        </p:txBody>
      </p:sp>
    </p:spTree>
    <p:extLst>
      <p:ext uri="{BB962C8B-B14F-4D97-AF65-F5344CB8AC3E}">
        <p14:creationId xmlns:p14="http://schemas.microsoft.com/office/powerpoint/2010/main" val="212601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F8D45-86A2-4012-9CED-B7E0D58C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C2EAF-AB1E-4D9B-BE1B-63F93068CB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00276" y="928362"/>
            <a:ext cx="7441628" cy="5792495"/>
          </a:xfrm>
        </p:spPr>
        <p:txBody>
          <a:bodyPr/>
          <a:lstStyle/>
          <a:p>
            <a:pPr fontAlgn="base">
              <a:buSzPts val="1000"/>
              <a:tabLst>
                <a:tab pos="457200" algn="l"/>
              </a:tabLst>
            </a:pPr>
            <a:r>
              <a:rPr lang="en-GB" sz="2000" b="1" cap="none" dirty="0">
                <a:solidFill>
                  <a:schemeClr val="tx1"/>
                </a:solidFill>
                <a:latin typeface="+mn-lt"/>
              </a:rPr>
              <a:t>Defect</a:t>
            </a:r>
            <a:r>
              <a:rPr lang="en-GB" sz="20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 clustering  </a:t>
            </a:r>
          </a:p>
          <a:p>
            <a:pPr marL="698500" lvl="4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Bugs keep each other company in small number of modules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80% of bugs appear in 20% of modules. Concentrate on these!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Use your experience to concentrate effort on the right modules </a:t>
            </a:r>
            <a:br>
              <a:rPr lang="en-GB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r>
              <a:rPr lang="en-GB" sz="20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Pesticide paradox </a:t>
            </a:r>
            <a:endParaRPr lang="en-GB" sz="2000" b="1" cap="none" dirty="0">
              <a:solidFill>
                <a:schemeClr val="tx1"/>
              </a:solidFill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If you use the same test, using the same test data, developers will make sure the code pass the same tests! </a:t>
            </a:r>
            <a:br>
              <a:rPr lang="en-GB" dirty="0">
                <a:effectLst/>
                <a:latin typeface="+mn-lt"/>
                <a:ea typeface="Times New Roman" panose="02020603050405020304" pitchFamily="18" charset="0"/>
              </a:rPr>
            </a:br>
            <a:endParaRPr lang="en-GB" dirty="0"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b="1" dirty="0">
                <a:effectLst/>
                <a:latin typeface="+mn-lt"/>
                <a:ea typeface="Times New Roman" panose="02020603050405020304" pitchFamily="18" charset="0"/>
              </a:rPr>
              <a:t>Solution: </a:t>
            </a: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use a different set of data to challenge your tests and find new bugs! 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6F2BE9-4645-4056-A85C-FAEDF8FE3B8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238" y="1285240"/>
            <a:ext cx="3997896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SOFTWARE TESTING PRINCIPLES…</a:t>
            </a:r>
          </a:p>
        </p:txBody>
      </p:sp>
    </p:spTree>
    <p:extLst>
      <p:ext uri="{BB962C8B-B14F-4D97-AF65-F5344CB8AC3E}">
        <p14:creationId xmlns:p14="http://schemas.microsoft.com/office/powerpoint/2010/main" val="2885717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4C62E-2AAB-4E58-9BAA-A04FDB06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5DDF-43D7-446B-8775-22D49F0394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21504" y="1428274"/>
            <a:ext cx="6778015" cy="4657566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20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Tests show up all the defects: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dirty="0">
                <a:effectLst/>
                <a:latin typeface="+mn-lt"/>
                <a:ea typeface="Times New Roman" panose="02020603050405020304" pitchFamily="18" charset="0"/>
              </a:rPr>
              <a:t>Testing reduces the possibility of defects, but it does not guarantee a defect free code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000" dirty="0">
                <a:effectLst/>
                <a:latin typeface="+mn-lt"/>
                <a:ea typeface="Times New Roman" panose="02020603050405020304" pitchFamily="18" charset="0"/>
              </a:rPr>
              <a:t>100% coverage is not always possible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000" dirty="0">
                <a:effectLst/>
                <a:latin typeface="+mn-lt"/>
                <a:ea typeface="Times New Roman" panose="02020603050405020304" pitchFamily="18" charset="0"/>
              </a:rPr>
              <a:t>Absence of error fallacy </a:t>
            </a:r>
            <a:br>
              <a:rPr lang="en-GB" sz="2000" dirty="0">
                <a:effectLst/>
                <a:latin typeface="+mn-lt"/>
                <a:ea typeface="Times New Roman" panose="02020603050405020304" pitchFamily="18" charset="0"/>
              </a:rPr>
            </a:br>
            <a:endParaRPr lang="en-GB" sz="2000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20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Code could be correct, but it may not satisfy the user requirements! </a:t>
            </a:r>
          </a:p>
          <a:p>
            <a:pPr marL="342900" lvl="0" indent="-342900" fontAlgn="base"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0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Could be testing the wrong things, wrong modules, wrong requirements! </a:t>
            </a:r>
          </a:p>
          <a:p>
            <a:pPr marL="342900" lvl="0" indent="-342900" fontAlgn="base"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2000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Could be written by a biased developer </a:t>
            </a:r>
          </a:p>
          <a:p>
            <a:endParaRPr lang="en-GB" cap="none" dirty="0">
              <a:solidFill>
                <a:schemeClr val="tx1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39A7D-76F2-4D7A-ADE3-D4AEED8EE83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598" y="1278050"/>
            <a:ext cx="372840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SOFTWARE TESTING PRINCIPLES…</a:t>
            </a:r>
          </a:p>
        </p:txBody>
      </p:sp>
    </p:spTree>
    <p:extLst>
      <p:ext uri="{BB962C8B-B14F-4D97-AF65-F5344CB8AC3E}">
        <p14:creationId xmlns:p14="http://schemas.microsoft.com/office/powerpoint/2010/main" val="10777615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16B60-9625-4B0B-BDF3-0932114D2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F9B0-0431-421C-A484-5E718B8EF5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2944" y="1258570"/>
            <a:ext cx="6971055" cy="5121910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Test as early as possible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This one is self-explanatory!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 err="1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Sdlc</a:t>
            </a: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during requirement gathering and right through every stage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Software testing should never be an after thought. It is an important part of software de</a:t>
            </a: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velopment</a:t>
            </a:r>
            <a:endParaRPr lang="en-GB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Start designing test right at the start of an SDLC and then throughout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Define requirement and 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uats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unit test, integration…</a:t>
            </a:r>
            <a:r>
              <a:rPr lang="en-GB" sz="1800" dirty="0" err="1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uat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tests before release </a:t>
            </a:r>
          </a:p>
          <a:p>
            <a:pPr marL="342900" lvl="0" indent="-342900" fontAlgn="base">
              <a:buSzPct val="125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800" cap="none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Context sensitivity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 way you test an e-commerce site is different than a POS or e-dynamic site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F45C6-7D83-4C3B-979B-842411C6F6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598" y="1258570"/>
            <a:ext cx="371824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SOFTWARE TESTING PRINCIPLES…</a:t>
            </a:r>
          </a:p>
        </p:txBody>
      </p:sp>
    </p:spTree>
    <p:extLst>
      <p:ext uri="{BB962C8B-B14F-4D97-AF65-F5344CB8AC3E}">
        <p14:creationId xmlns:p14="http://schemas.microsoft.com/office/powerpoint/2010/main" val="215974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5421312" y="1755536"/>
            <a:ext cx="6770688" cy="5119407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What is software testing?   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Why is software testing important?  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What are the benefits of software testing?   </a:t>
            </a:r>
          </a:p>
          <a:p>
            <a:pPr lvl="1"/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AAAE1-29D3-4897-976A-B7B0A3EFE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Module Objectives</a:t>
            </a:r>
          </a:p>
        </p:txBody>
      </p:sp>
    </p:spTree>
    <p:extLst>
      <p:ext uri="{BB962C8B-B14F-4D97-AF65-F5344CB8AC3E}">
        <p14:creationId xmlns:p14="http://schemas.microsoft.com/office/powerpoint/2010/main" val="355056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68A-57B7-4239-BDA0-07D8A8991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BEF33-5BB6-444F-BFB0-0EDDBE68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83253"/>
            <a:ext cx="10648420" cy="805001"/>
          </a:xfrm>
        </p:spPr>
        <p:txBody>
          <a:bodyPr/>
          <a:lstStyle/>
          <a:p>
            <a:r>
              <a:rPr lang="en-GB" dirty="0"/>
              <a:t>SDLC – Waterfall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2E6B5-D416-49C1-A6EC-0277CA9F1E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425" y="1519393"/>
            <a:ext cx="10915149" cy="4955354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 typical sequence in ADLC is: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b="1" dirty="0">
                <a:effectLst/>
                <a:latin typeface="+mn-lt"/>
                <a:ea typeface="Times New Roman" panose="02020603050405020304" pitchFamily="18" charset="0"/>
              </a:rPr>
              <a:t>Gather requirements 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and</a:t>
            </a:r>
            <a:r>
              <a:rPr lang="en-GB" sz="1800" b="1" dirty="0">
                <a:effectLst/>
                <a:latin typeface="+mn-lt"/>
                <a:ea typeface="Times New Roman" panose="02020603050405020304" pitchFamily="18" charset="0"/>
              </a:rPr>
              <a:t> analyse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b="1" dirty="0">
                <a:effectLst/>
                <a:latin typeface="+mn-lt"/>
                <a:ea typeface="Times New Roman" panose="02020603050405020304" pitchFamily="18" charset="0"/>
              </a:rPr>
              <a:t>Design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 your code, OS, Modelling techniques like UML, </a:t>
            </a:r>
            <a:br>
              <a:rPr lang="en-GB" sz="1800" dirty="0">
                <a:effectLst/>
                <a:latin typeface="+mn-lt"/>
                <a:ea typeface="Times New Roman" panose="02020603050405020304" pitchFamily="18" charset="0"/>
              </a:rPr>
            </a:b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choose a language, database, etc.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b="1" dirty="0">
                <a:effectLst/>
                <a:latin typeface="+mn-lt"/>
                <a:ea typeface="Times New Roman" panose="02020603050405020304" pitchFamily="18" charset="0"/>
              </a:rPr>
              <a:t>Build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 modules of code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b="1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Test </a:t>
            </a:r>
            <a:r>
              <a:rPr lang="en-GB" dirty="0">
                <a:solidFill>
                  <a:srgbClr val="FF0000"/>
                </a:solidFill>
                <a:effectLst/>
                <a:latin typeface="+mn-lt"/>
                <a:ea typeface="Times New Roman" panose="02020603050405020304" pitchFamily="18" charset="0"/>
              </a:rPr>
              <a:t>everything </a:t>
            </a:r>
            <a:endParaRPr lang="en-GB" sz="1800" dirty="0">
              <a:solidFill>
                <a:srgbClr val="FF0000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b="1" dirty="0">
                <a:effectLst/>
                <a:latin typeface="+mn-lt"/>
                <a:ea typeface="Times New Roman" panose="02020603050405020304" pitchFamily="18" charset="0"/>
              </a:rPr>
              <a:t>Deploy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b="1" dirty="0">
                <a:effectLst/>
                <a:latin typeface="+mn-lt"/>
                <a:ea typeface="Times New Roman" panose="02020603050405020304" pitchFamily="18" charset="0"/>
              </a:rPr>
              <a:t>Maintain 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(new requirements, enhancements, and bugs)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 main problem with this mode is changes in requirements: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Changing software in late stages is very expensive </a:t>
            </a:r>
            <a:endParaRPr lang="en-GB" sz="1800" dirty="0"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Calibri" panose="020F0502020204030204" pitchFamily="34" charset="0"/>
              </a:rPr>
              <a:t>Test early and pay less! </a:t>
            </a:r>
            <a:endParaRPr lang="en-GB" dirty="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F03C2D-7B89-4C39-91D1-2B7462BC381D}"/>
              </a:ext>
            </a:extLst>
          </p:cNvPr>
          <p:cNvGrpSpPr/>
          <p:nvPr/>
        </p:nvGrpSpPr>
        <p:grpSpPr>
          <a:xfrm>
            <a:off x="8565688" y="1076274"/>
            <a:ext cx="2160000" cy="4860001"/>
            <a:chOff x="5940000" y="900000"/>
            <a:chExt cx="2160000" cy="4860001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8DD134FD-4DBD-468E-8E70-489CC09D2A4B}"/>
                </a:ext>
              </a:extLst>
            </p:cNvPr>
            <p:cNvSpPr/>
            <p:nvPr/>
          </p:nvSpPr>
          <p:spPr>
            <a:xfrm>
              <a:off x="5940000" y="900000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cs typeface="Arial" pitchFamily="34" charset="0"/>
                </a:rPr>
                <a:t>Feasibility Study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018EC296-AB5B-40E0-859A-C0944F8BE9FD}"/>
                </a:ext>
              </a:extLst>
            </p:cNvPr>
            <p:cNvSpPr/>
            <p:nvPr/>
          </p:nvSpPr>
          <p:spPr>
            <a:xfrm>
              <a:off x="5940000" y="1620000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cs typeface="Arial" pitchFamily="34" charset="0"/>
                </a:rPr>
                <a:t>Requirements Analysis</a:t>
              </a: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5EEA346-4DEB-4432-AA9C-ACD0D21ACA62}"/>
                </a:ext>
              </a:extLst>
            </p:cNvPr>
            <p:cNvSpPr/>
            <p:nvPr/>
          </p:nvSpPr>
          <p:spPr>
            <a:xfrm>
              <a:off x="5940000" y="2339999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cs typeface="Arial" pitchFamily="34" charset="0"/>
                </a:rPr>
                <a:t>Design</a:t>
              </a:r>
            </a:p>
          </p:txBody>
        </p:sp>
        <p:sp>
          <p:nvSpPr>
            <p:cNvPr id="10" name="Rounded Rectangle 7">
              <a:extLst>
                <a:ext uri="{FF2B5EF4-FFF2-40B4-BE49-F238E27FC236}">
                  <a16:creationId xmlns:a16="http://schemas.microsoft.com/office/drawing/2014/main" id="{43EF22F1-4727-47F4-A201-862FBC2C6CA6}"/>
                </a:ext>
              </a:extLst>
            </p:cNvPr>
            <p:cNvSpPr/>
            <p:nvPr/>
          </p:nvSpPr>
          <p:spPr>
            <a:xfrm>
              <a:off x="5940000" y="3779997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Arial" pitchFamily="34" charset="0"/>
                </a:rPr>
                <a:t>Testing</a:t>
              </a:r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8BAB63F8-EAF8-41BF-96DB-2689F7159FCC}"/>
                </a:ext>
              </a:extLst>
            </p:cNvPr>
            <p:cNvSpPr/>
            <p:nvPr/>
          </p:nvSpPr>
          <p:spPr>
            <a:xfrm>
              <a:off x="5940000" y="3059999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cs typeface="Arial" pitchFamily="34" charset="0"/>
                </a:rPr>
                <a:t>Code Development</a:t>
              </a:r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8DD6A7C6-B597-4E9D-99D5-96F70C7FEB9C}"/>
                </a:ext>
              </a:extLst>
            </p:cNvPr>
            <p:cNvSpPr/>
            <p:nvPr/>
          </p:nvSpPr>
          <p:spPr>
            <a:xfrm>
              <a:off x="5940000" y="4499999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cs typeface="Arial" pitchFamily="34" charset="0"/>
                </a:rPr>
                <a:t>Deployment / Implementation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C5BEE-CF81-47F6-BDD8-C9852D8C47E8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7020000" y="1440000"/>
              <a:ext cx="0" cy="1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64EDEB-A124-4652-BE62-25D1DEB4F022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7020000" y="2160000"/>
              <a:ext cx="0" cy="17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FD6E92-2D63-416F-82EF-B0CB019F5AEA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7020000" y="3599999"/>
              <a:ext cx="0" cy="17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F283E8-23EA-47CB-B876-16377F382D51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7020000" y="4319997"/>
              <a:ext cx="0" cy="1800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D797FD3E-1078-429B-B459-E6D98AD4EFA3}"/>
                </a:ext>
              </a:extLst>
            </p:cNvPr>
            <p:cNvSpPr/>
            <p:nvPr/>
          </p:nvSpPr>
          <p:spPr>
            <a:xfrm>
              <a:off x="5940000" y="5220001"/>
              <a:ext cx="2160000" cy="5400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cs typeface="Arial" pitchFamily="34" charset="0"/>
                </a:rPr>
                <a:t>Maintenance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E7C1AE-9C30-4D91-85A6-F833EE863803}"/>
                </a:ext>
              </a:extLst>
            </p:cNvPr>
            <p:cNvCxnSpPr/>
            <p:nvPr/>
          </p:nvCxnSpPr>
          <p:spPr>
            <a:xfrm>
              <a:off x="7036857" y="5042916"/>
              <a:ext cx="0" cy="1800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235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FCB97-90F2-4276-B312-B4C9BF82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8625" y="6093030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z="500" smtClean="0"/>
              <a:pPr/>
              <a:t>21</a:t>
            </a:fld>
            <a:endParaRPr lang="en-GB" sz="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2B202-C20C-4565-8217-3CFF5DED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95974"/>
            <a:ext cx="10648420" cy="805001"/>
          </a:xfrm>
        </p:spPr>
        <p:txBody>
          <a:bodyPr/>
          <a:lstStyle/>
          <a:p>
            <a:r>
              <a:rPr lang="en-GB" dirty="0"/>
              <a:t>How can V-Model help with testing?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FCB18-877F-4B06-B35B-8EE613B91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3" y="1368256"/>
            <a:ext cx="5652140" cy="4955354"/>
          </a:xfrm>
        </p:spPr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V-Model of development develops a test at each stage </a:t>
            </a: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Requirements gathering and analysis System testing </a:t>
            </a: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High-level design of modules Integration tests </a:t>
            </a: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Low-level code design Unit tests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Ensures no requirement is missed or ignored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Can be used in iterative phases with </a:t>
            </a:r>
            <a:b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each phase following a V-model testing strategy</a:t>
            </a:r>
          </a:p>
          <a:p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5A988-D8F1-4C21-B128-D9374B8A85C9}"/>
              </a:ext>
            </a:extLst>
          </p:cNvPr>
          <p:cNvGrpSpPr/>
          <p:nvPr/>
        </p:nvGrpSpPr>
        <p:grpSpPr>
          <a:xfrm>
            <a:off x="5993985" y="2284735"/>
            <a:ext cx="5759999" cy="3366913"/>
            <a:chOff x="3819412" y="2394909"/>
            <a:chExt cx="7559999" cy="4139999"/>
          </a:xfrm>
        </p:grpSpPr>
        <p:sp>
          <p:nvSpPr>
            <p:cNvPr id="5" name="Rounded Rectangle 39">
              <a:extLst>
                <a:ext uri="{FF2B5EF4-FFF2-40B4-BE49-F238E27FC236}">
                  <a16:creationId xmlns:a16="http://schemas.microsoft.com/office/drawing/2014/main" id="{FC31BBCB-D1D7-4A45-9C1D-E3BA649063C8}"/>
                </a:ext>
              </a:extLst>
            </p:cNvPr>
            <p:cNvSpPr/>
            <p:nvPr/>
          </p:nvSpPr>
          <p:spPr>
            <a:xfrm>
              <a:off x="5439411" y="5094909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Unit / Component </a:t>
              </a:r>
            </a:p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Design </a:t>
              </a:r>
            </a:p>
          </p:txBody>
        </p:sp>
        <p:sp>
          <p:nvSpPr>
            <p:cNvPr id="6" name="Rounded Rectangle 40">
              <a:extLst>
                <a:ext uri="{FF2B5EF4-FFF2-40B4-BE49-F238E27FC236}">
                  <a16:creationId xmlns:a16="http://schemas.microsoft.com/office/drawing/2014/main" id="{1200A413-BBA0-458F-883E-14A1E12EAC54}"/>
                </a:ext>
              </a:extLst>
            </p:cNvPr>
            <p:cNvSpPr/>
            <p:nvPr/>
          </p:nvSpPr>
          <p:spPr>
            <a:xfrm>
              <a:off x="4899412" y="4194909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High-Level </a:t>
              </a:r>
            </a:p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System Design </a:t>
              </a:r>
            </a:p>
          </p:txBody>
        </p:sp>
        <p:sp>
          <p:nvSpPr>
            <p:cNvPr id="7" name="Rounded Rectangle 41">
              <a:extLst>
                <a:ext uri="{FF2B5EF4-FFF2-40B4-BE49-F238E27FC236}">
                  <a16:creationId xmlns:a16="http://schemas.microsoft.com/office/drawing/2014/main" id="{24675210-F69E-4160-9524-8E8D712DBC3A}"/>
                </a:ext>
              </a:extLst>
            </p:cNvPr>
            <p:cNvSpPr/>
            <p:nvPr/>
          </p:nvSpPr>
          <p:spPr>
            <a:xfrm>
              <a:off x="4359412" y="3294910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System Requirements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A0C3C2-7764-4D92-A054-89F964AAEDC1}"/>
                </a:ext>
              </a:extLst>
            </p:cNvPr>
            <p:cNvCxnSpPr/>
            <p:nvPr/>
          </p:nvCxnSpPr>
          <p:spPr>
            <a:xfrm flipV="1">
              <a:off x="9219411" y="4734909"/>
              <a:ext cx="180000" cy="35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47">
              <a:extLst>
                <a:ext uri="{FF2B5EF4-FFF2-40B4-BE49-F238E27FC236}">
                  <a16:creationId xmlns:a16="http://schemas.microsoft.com/office/drawing/2014/main" id="{146D6834-F982-45C1-AC7A-4A768279A7FA}"/>
                </a:ext>
              </a:extLst>
            </p:cNvPr>
            <p:cNvSpPr/>
            <p:nvPr/>
          </p:nvSpPr>
          <p:spPr>
            <a:xfrm>
              <a:off x="6699412" y="5994908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Development (Programming)</a:t>
              </a:r>
            </a:p>
          </p:txBody>
        </p:sp>
        <p:sp>
          <p:nvSpPr>
            <p:cNvPr id="10" name="Rounded Rectangle 48">
              <a:extLst>
                <a:ext uri="{FF2B5EF4-FFF2-40B4-BE49-F238E27FC236}">
                  <a16:creationId xmlns:a16="http://schemas.microsoft.com/office/drawing/2014/main" id="{95CB2476-E988-49FC-9CDF-0ADC8CB9B611}"/>
                </a:ext>
              </a:extLst>
            </p:cNvPr>
            <p:cNvSpPr/>
            <p:nvPr/>
          </p:nvSpPr>
          <p:spPr>
            <a:xfrm>
              <a:off x="7959411" y="5094909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Unit Testing</a:t>
              </a:r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547D60E1-510C-4B1F-B867-E4DD155BAA51}"/>
                </a:ext>
              </a:extLst>
            </p:cNvPr>
            <p:cNvSpPr/>
            <p:nvPr/>
          </p:nvSpPr>
          <p:spPr>
            <a:xfrm>
              <a:off x="8500163" y="4194909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Integration Testing</a:t>
              </a:r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5541A721-500C-4A18-A723-7F1E89A2AD10}"/>
                </a:ext>
              </a:extLst>
            </p:cNvPr>
            <p:cNvSpPr/>
            <p:nvPr/>
          </p:nvSpPr>
          <p:spPr>
            <a:xfrm>
              <a:off x="9039413" y="3294910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System Testing</a:t>
              </a:r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C5656183-941C-4B12-8D93-B6FC66BEA106}"/>
                </a:ext>
              </a:extLst>
            </p:cNvPr>
            <p:cNvSpPr/>
            <p:nvPr/>
          </p:nvSpPr>
          <p:spPr>
            <a:xfrm>
              <a:off x="9579411" y="2394909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User Acceptance Testing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38C65F-DA97-42D7-A5C9-F32B0A28D3F3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>
              <a:off x="6159413" y="3564909"/>
              <a:ext cx="2880001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67981E-AD67-4F44-8D90-997BF384377B}"/>
                </a:ext>
              </a:extLst>
            </p:cNvPr>
            <p:cNvCxnSpPr>
              <a:stCxn id="6" idx="3"/>
              <a:endCxn id="11" idx="1"/>
            </p:cNvCxnSpPr>
            <p:nvPr/>
          </p:nvCxnSpPr>
          <p:spPr>
            <a:xfrm>
              <a:off x="6699413" y="4464909"/>
              <a:ext cx="1800751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7460AA-496A-449E-833A-B9F502502DD5}"/>
                </a:ext>
              </a:extLst>
            </p:cNvPr>
            <p:cNvSpPr txBox="1"/>
            <p:nvPr/>
          </p:nvSpPr>
          <p:spPr>
            <a:xfrm>
              <a:off x="6879786" y="3654909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Acceptance Criteria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CF805B-EF64-4E28-87AF-E044B5D3BAA1}"/>
                </a:ext>
              </a:extLst>
            </p:cNvPr>
            <p:cNvSpPr txBox="1"/>
            <p:nvPr/>
          </p:nvSpPr>
          <p:spPr>
            <a:xfrm>
              <a:off x="6879412" y="4554909"/>
              <a:ext cx="1440000" cy="46166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>
              <a:defPPr>
                <a:defRPr lang="en-GB"/>
              </a:defPPr>
              <a:lvl1pPr>
                <a:defRPr sz="1200" b="1">
                  <a:latin typeface="+mn-lt"/>
                  <a:cs typeface="Courier New" pitchFamily="49" charset="0"/>
                </a:defRPr>
              </a:lvl1pPr>
            </a:lstStyle>
            <a:p>
              <a:pPr algn="ctr"/>
              <a:r>
                <a:rPr lang="en-GB" sz="1000" dirty="0"/>
                <a:t>Interface Specification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D8E175-90C3-4152-9D95-03CA7F7224C3}"/>
                </a:ext>
              </a:extLst>
            </p:cNvPr>
            <p:cNvSpPr txBox="1"/>
            <p:nvPr/>
          </p:nvSpPr>
          <p:spPr>
            <a:xfrm>
              <a:off x="6879412" y="5454905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Program</a:t>
              </a:r>
            </a:p>
            <a:p>
              <a:pPr algn="ctr"/>
              <a:r>
                <a:rPr lang="en-GB" sz="1000" b="1" dirty="0">
                  <a:cs typeface="Courier New" pitchFamily="49" charset="0"/>
                </a:rPr>
                <a:t>Specification</a:t>
              </a:r>
            </a:p>
          </p:txBody>
        </p:sp>
        <p:sp>
          <p:nvSpPr>
            <p:cNvPr id="19" name="Rounded Rectangle 41">
              <a:extLst>
                <a:ext uri="{FF2B5EF4-FFF2-40B4-BE49-F238E27FC236}">
                  <a16:creationId xmlns:a16="http://schemas.microsoft.com/office/drawing/2014/main" id="{7CBD00D9-A9F9-4B69-9396-D2C5085686F3}"/>
                </a:ext>
              </a:extLst>
            </p:cNvPr>
            <p:cNvSpPr/>
            <p:nvPr/>
          </p:nvSpPr>
          <p:spPr>
            <a:xfrm>
              <a:off x="3819412" y="2394909"/>
              <a:ext cx="1800000" cy="540000"/>
            </a:xfrm>
            <a:prstGeom prst="roundRec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tx1"/>
                  </a:solidFill>
                  <a:cs typeface="Arial" pitchFamily="34" charset="0"/>
                </a:rPr>
                <a:t>Business Requirements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658F75-DEF1-4BAE-A6D0-F85D4D7F21FF}"/>
                </a:ext>
              </a:extLst>
            </p:cNvPr>
            <p:cNvCxnSpPr/>
            <p:nvPr/>
          </p:nvCxnSpPr>
          <p:spPr>
            <a:xfrm>
              <a:off x="4719412" y="2934906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005C8F-96E5-4EE9-93CF-80FCF7ECC27B}"/>
                </a:ext>
              </a:extLst>
            </p:cNvPr>
            <p:cNvCxnSpPr/>
            <p:nvPr/>
          </p:nvCxnSpPr>
          <p:spPr>
            <a:xfrm>
              <a:off x="5259412" y="3834909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882B69-7E03-4943-BFEE-1F925DB4B449}"/>
                </a:ext>
              </a:extLst>
            </p:cNvPr>
            <p:cNvCxnSpPr/>
            <p:nvPr/>
          </p:nvCxnSpPr>
          <p:spPr>
            <a:xfrm>
              <a:off x="5799412" y="4734909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0F3B5B-501F-4C83-820C-0DD9F41AF06A}"/>
                </a:ext>
              </a:extLst>
            </p:cNvPr>
            <p:cNvCxnSpPr/>
            <p:nvPr/>
          </p:nvCxnSpPr>
          <p:spPr>
            <a:xfrm>
              <a:off x="6339412" y="5634909"/>
              <a:ext cx="36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A132EC-C6A0-4E56-94D4-DFF1AE43F83D}"/>
                </a:ext>
              </a:extLst>
            </p:cNvPr>
            <p:cNvCxnSpPr/>
            <p:nvPr/>
          </p:nvCxnSpPr>
          <p:spPr>
            <a:xfrm flipV="1">
              <a:off x="8499412" y="5634909"/>
              <a:ext cx="36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B4A796-207C-4A1B-8057-84DF829E0994}"/>
                </a:ext>
              </a:extLst>
            </p:cNvPr>
            <p:cNvCxnSpPr/>
            <p:nvPr/>
          </p:nvCxnSpPr>
          <p:spPr>
            <a:xfrm flipV="1">
              <a:off x="9759412" y="3834909"/>
              <a:ext cx="18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5E07F-AA70-437A-9F54-4809ACB537C2}"/>
                </a:ext>
              </a:extLst>
            </p:cNvPr>
            <p:cNvCxnSpPr/>
            <p:nvPr/>
          </p:nvCxnSpPr>
          <p:spPr>
            <a:xfrm flipV="1">
              <a:off x="10299412" y="2934906"/>
              <a:ext cx="18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B4E19DC-F617-4576-BBE9-1F34316E45F4}"/>
                </a:ext>
              </a:extLst>
            </p:cNvPr>
            <p:cNvCxnSpPr>
              <a:stCxn id="19" idx="3"/>
              <a:endCxn id="13" idx="1"/>
            </p:cNvCxnSpPr>
            <p:nvPr/>
          </p:nvCxnSpPr>
          <p:spPr>
            <a:xfrm>
              <a:off x="5619412" y="2664909"/>
              <a:ext cx="3960000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30F1B4E-8328-4E15-8F2A-713D721801A2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>
            <a:xfrm>
              <a:off x="7239412" y="5364909"/>
              <a:ext cx="720000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9FA8D-E44F-485E-8D66-075DDDDCD0A6}"/>
                </a:ext>
              </a:extLst>
            </p:cNvPr>
            <p:cNvSpPr txBox="1"/>
            <p:nvPr/>
          </p:nvSpPr>
          <p:spPr>
            <a:xfrm>
              <a:off x="6879412" y="2754910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Acceptance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93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0C30-6934-655B-9793-F96CA97B33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296422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06BB-31A1-4AE5-9390-37B5C0BDED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537684" y="530834"/>
            <a:ext cx="7139966" cy="6060466"/>
          </a:xfrm>
        </p:spPr>
        <p:txBody>
          <a:bodyPr/>
          <a:lstStyle/>
          <a:p>
            <a:r>
              <a:rPr lang="en-GB" dirty="0"/>
              <a:t>   </a:t>
            </a:r>
          </a:p>
          <a:p>
            <a:r>
              <a:rPr lang="en-GB" sz="2000" cap="none" dirty="0">
                <a:solidFill>
                  <a:schemeClr val="tx1"/>
                </a:solidFill>
                <a:latin typeface="+mn-lt"/>
              </a:rPr>
              <a:t>Software testing: </a:t>
            </a:r>
          </a:p>
          <a:p>
            <a:endParaRPr lang="en-GB" sz="2000" cap="none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Checks whether the application under test (</a:t>
            </a:r>
            <a:r>
              <a:rPr lang="en-GB" sz="2000" cap="none" dirty="0" err="1">
                <a:solidFill>
                  <a:schemeClr val="tx1"/>
                </a:solidFill>
                <a:latin typeface="+mn-lt"/>
              </a:rPr>
              <a:t>aut</a:t>
            </a:r>
            <a:r>
              <a:rPr lang="en-GB" sz="2000" cap="none" dirty="0">
                <a:solidFill>
                  <a:schemeClr val="tx1"/>
                </a:solidFill>
                <a:latin typeface="+mn-lt"/>
              </a:rPr>
              <a:t>) meets the expected requirements</a:t>
            </a:r>
          </a:p>
          <a:p>
            <a:endParaRPr lang="en-GB" sz="2000" cap="none" dirty="0">
              <a:solidFill>
                <a:schemeClr val="tx1"/>
              </a:solidFill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Ensures the program code is free of: </a:t>
            </a:r>
          </a:p>
          <a:p>
            <a:pPr marL="457200" lvl="1" indent="-457200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</a:rPr>
              <a:t>Logical errors</a:t>
            </a:r>
          </a:p>
          <a:p>
            <a:pPr marL="457200" lvl="1" indent="-457200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</a:rPr>
              <a:t>Arithmetic calculation errors</a:t>
            </a:r>
          </a:p>
          <a:p>
            <a:pPr marL="457200" lvl="1" indent="-457200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</a:rPr>
              <a:t>Interface errors</a:t>
            </a:r>
          </a:p>
          <a:p>
            <a:pPr marL="457200" indent="-457200">
              <a:buSzPct val="70000"/>
              <a:buFont typeface="Courier New" panose="02070309020205020404" pitchFamily="49" charset="0"/>
              <a:buChar char="o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Application errors</a:t>
            </a:r>
          </a:p>
          <a:p>
            <a:endParaRPr lang="en-GB" sz="2000" cap="none" dirty="0">
              <a:solidFill>
                <a:schemeClr val="tx1"/>
              </a:solidFill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Ensures different modules work well together, that the interface between them is correct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Ensures the system as a whole 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Eliminates runtime errors and ensures everything works on the target OS/client system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4175" y="1349984"/>
            <a:ext cx="3617912" cy="8048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SOFTWARE TESTING?</a:t>
            </a:r>
          </a:p>
        </p:txBody>
      </p:sp>
    </p:spTree>
    <p:extLst>
      <p:ext uri="{BB962C8B-B14F-4D97-AF65-F5344CB8AC3E}">
        <p14:creationId xmlns:p14="http://schemas.microsoft.com/office/powerpoint/2010/main" val="303175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D097B-627F-4BA7-AE2D-8BD61D9DD2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016609"/>
            <a:ext cx="6770688" cy="511940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GB" sz="1900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GB" sz="1900" b="1" dirty="0">
                <a:effectLst/>
              </a:rPr>
              <a:t>Testing help to solve problems early because:</a:t>
            </a:r>
          </a:p>
          <a:p>
            <a:pPr>
              <a:lnSpc>
                <a:spcPct val="90000"/>
              </a:lnSpc>
            </a:pPr>
            <a:endParaRPr lang="en-GB" sz="1900" b="1" dirty="0">
              <a:effectLst/>
            </a:endParaRP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B</a:t>
            </a:r>
            <a:r>
              <a:rPr lang="en-GB" sz="1900" dirty="0">
                <a:effectLst/>
              </a:rPr>
              <a:t>ugs are expensive to fix in production  </a:t>
            </a: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effectLst/>
              </a:rPr>
              <a:t>They are costly to fix</a:t>
            </a: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Lives could be affected</a:t>
            </a:r>
          </a:p>
          <a:p>
            <a:pPr marL="641350" lvl="4" indent="-285750">
              <a:lnSpc>
                <a:spcPct val="90000"/>
              </a:lnSpc>
            </a:pPr>
            <a:r>
              <a:rPr lang="en-GB" sz="1900" dirty="0">
                <a:effectLst/>
              </a:rPr>
              <a:t>Airline, Transport, Hospital… </a:t>
            </a:r>
          </a:p>
          <a:p>
            <a:pPr marL="641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effectLst/>
              </a:rPr>
              <a:t>Reputation could be affected; i</a:t>
            </a:r>
            <a:r>
              <a:rPr lang="en-GB" sz="1900" dirty="0"/>
              <a:t>t takes a lifetime to establish reputation but a single day to lose it!</a:t>
            </a:r>
          </a:p>
          <a:p>
            <a:pPr marL="641350" lvl="3" indent="-285750">
              <a:lnSpc>
                <a:spcPct val="90000"/>
              </a:lnSpc>
            </a:pPr>
            <a:endParaRPr lang="en-GB" sz="1900" dirty="0">
              <a:effectLst/>
            </a:endParaRPr>
          </a:p>
          <a:p>
            <a:pPr>
              <a:lnSpc>
                <a:spcPct val="90000"/>
              </a:lnSpc>
            </a:pPr>
            <a:r>
              <a:rPr lang="en-GB" sz="1900" b="1" dirty="0"/>
              <a:t>A few examples of disasters caused by bad software testing:</a:t>
            </a:r>
          </a:p>
          <a:p>
            <a:pPr>
              <a:lnSpc>
                <a:spcPct val="90000"/>
              </a:lnSpc>
            </a:pPr>
            <a:endParaRPr lang="en-GB" sz="1900" dirty="0">
              <a:effectLst/>
              <a:hlinkClick r:id="rId2"/>
            </a:endParaRPr>
          </a:p>
          <a:p>
            <a:pPr>
              <a:lnSpc>
                <a:spcPct val="90000"/>
              </a:lnSpc>
            </a:pPr>
            <a:r>
              <a:rPr lang="en-GB" sz="1900" dirty="0">
                <a:effectLst/>
                <a:hlinkClick r:id="rId2"/>
              </a:rPr>
              <a:t>https://dzone.com/articles/the-biggest-software-failures-in-recent-years</a:t>
            </a:r>
            <a:endParaRPr lang="en-GB" sz="1900" dirty="0">
              <a:effectLst/>
            </a:endParaRPr>
          </a:p>
          <a:p>
            <a:pPr>
              <a:lnSpc>
                <a:spcPct val="90000"/>
              </a:lnSpc>
            </a:pPr>
            <a:endParaRPr lang="en-GB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11022-D45F-4722-9463-CB5FBEF8C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55042-9133-4133-82CD-B9EB59721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Why IS software testing so important?</a:t>
            </a:r>
          </a:p>
        </p:txBody>
      </p:sp>
    </p:spTree>
    <p:extLst>
      <p:ext uri="{BB962C8B-B14F-4D97-AF65-F5344CB8AC3E}">
        <p14:creationId xmlns:p14="http://schemas.microsoft.com/office/powerpoint/2010/main" val="39220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3C21C-EE3E-4D75-B78A-7995ADAB75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21312" y="1261849"/>
            <a:ext cx="6770688" cy="5119407"/>
          </a:xfrm>
        </p:spPr>
        <p:txBody>
          <a:bodyPr/>
          <a:lstStyle/>
          <a:p>
            <a:r>
              <a:rPr lang="en-GB" dirty="0"/>
              <a:t>There are many types of tests, but they can be categorised as these general types:</a:t>
            </a:r>
          </a:p>
          <a:p>
            <a:pPr lvl="2"/>
            <a:endParaRPr lang="en-GB" dirty="0"/>
          </a:p>
          <a:p>
            <a:pPr lvl="2"/>
            <a:r>
              <a:rPr lang="en-GB" dirty="0"/>
              <a:t>Unit testing </a:t>
            </a:r>
          </a:p>
          <a:p>
            <a:pPr lvl="1"/>
            <a:r>
              <a:rPr lang="en-GB" dirty="0"/>
              <a:t>System testing </a:t>
            </a:r>
          </a:p>
          <a:p>
            <a:pPr lvl="1"/>
            <a:r>
              <a:rPr lang="en-GB" dirty="0"/>
              <a:t>Integration testing </a:t>
            </a:r>
          </a:p>
          <a:p>
            <a:pPr lvl="1"/>
            <a:r>
              <a:rPr lang="en-GB" dirty="0"/>
              <a:t>Acceptance testing 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5B709D-8095-4D28-8696-E6B982BED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4175" y="1261849"/>
            <a:ext cx="3443732" cy="27519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are the different types of </a:t>
            </a:r>
            <a:r>
              <a:rPr lang="en-GB" dirty="0" err="1">
                <a:solidFill>
                  <a:schemeClr val="bg1"/>
                </a:solidFill>
              </a:rPr>
              <a:t>testS</a:t>
            </a:r>
            <a:r>
              <a:rPr lang="en-GB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32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E14BB9-251D-40FE-BE2C-856C20FF7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325C7D-ED46-4BA3-ACB5-CCCBE1CA82B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7867" y="1191238"/>
            <a:ext cx="3578205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TEST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977A2-FBF8-CA4D-2F9A-DD1C4F4BA5C2}"/>
              </a:ext>
            </a:extLst>
          </p:cNvPr>
          <p:cNvSpPr txBox="1"/>
          <p:nvPr/>
        </p:nvSpPr>
        <p:spPr>
          <a:xfrm>
            <a:off x="4329113" y="449252"/>
            <a:ext cx="747502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Functional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Unit</a:t>
            </a:r>
            <a:r>
              <a:rPr lang="en-GB" dirty="0"/>
              <a:t>: test individual classes/methods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Integration</a:t>
            </a:r>
            <a:r>
              <a:rPr lang="en-GB" dirty="0"/>
              <a:t>: verify combined components work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User acceptance</a:t>
            </a:r>
            <a:r>
              <a:rPr lang="en-GB" dirty="0"/>
              <a:t>: end-user validation.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b="1" dirty="0"/>
              <a:t>Last testing</a:t>
            </a:r>
            <a:r>
              <a:rPr lang="en-GB" dirty="0"/>
              <a:t>: user checks software functions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Non-functional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Regression &amp; maintenance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Ensure software still works after changes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Confirm no new bugs introduced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System testing</a:t>
            </a:r>
            <a:r>
              <a:rPr lang="en-GB" dirty="0"/>
              <a:t> </a:t>
            </a:r>
            <a:r>
              <a:rPr lang="en-GB" i="1" dirty="0"/>
              <a:t>(see next slide)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3881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83035-D422-40B6-8B9B-CA6203E0F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0341C-BDB1-4AF7-91BB-27F036D62D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175" y="1187451"/>
            <a:ext cx="3665537" cy="8048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WHAT IS SYSTEM TESTING?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DBBF2-F079-9F6C-9AD6-EEFF036DD996}"/>
              </a:ext>
            </a:extLst>
          </p:cNvPr>
          <p:cNvSpPr txBox="1"/>
          <p:nvPr/>
        </p:nvSpPr>
        <p:spPr>
          <a:xfrm>
            <a:off x="4632722" y="820727"/>
            <a:ext cx="740918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GB" b="1" dirty="0"/>
              <a:t>System Testing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Tests the system’s overall functionality and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Confirms all expected functions work as intended</a:t>
            </a:r>
          </a:p>
          <a:p>
            <a:pPr>
              <a:buNone/>
            </a:pPr>
            <a:endParaRPr lang="en-GB" b="1" dirty="0"/>
          </a:p>
          <a:p>
            <a:pPr>
              <a:buNone/>
            </a:pPr>
            <a:r>
              <a:rPr lang="en-GB" b="1" dirty="0"/>
              <a:t>Examples: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Recoverability:</a:t>
            </a:r>
            <a:r>
              <a:rPr lang="en-GB" dirty="0"/>
              <a:t> continues after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Performance:</a:t>
            </a:r>
            <a:r>
              <a:rPr lang="en-GB" dirty="0"/>
              <a:t> supports many users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Scalability:</a:t>
            </a:r>
            <a:r>
              <a:rPr lang="en-GB" dirty="0"/>
              <a:t> maintains performance as users/systems grow; supports horizontal/vertical scaling</a:t>
            </a:r>
            <a:br>
              <a:rPr lang="en-GB" dirty="0"/>
            </a:b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Geographical performance:</a:t>
            </a:r>
            <a:r>
              <a:rPr lang="en-GB" dirty="0"/>
              <a:t> works across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Reliability:</a:t>
            </a:r>
            <a:r>
              <a:rPr lang="en-GB" dirty="0"/>
              <a:t> operates stably over time (per SLA)</a:t>
            </a:r>
          </a:p>
        </p:txBody>
      </p:sp>
    </p:spTree>
    <p:extLst>
      <p:ext uri="{BB962C8B-B14F-4D97-AF65-F5344CB8AC3E}">
        <p14:creationId xmlns:p14="http://schemas.microsoft.com/office/powerpoint/2010/main" val="1152338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D62BF-0171-4001-B617-6BB7D0F7C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A7F25-707C-4398-AD0C-360F4C220D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23132" y="852488"/>
            <a:ext cx="7218772" cy="5355272"/>
          </a:xfrm>
        </p:spPr>
        <p:txBody>
          <a:bodyPr/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solidFill>
                  <a:schemeClr val="tx1"/>
                </a:solidFill>
                <a:latin typeface="+mn-lt"/>
              </a:rPr>
              <a:t>Security is a system requirement  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Authentication and authorisation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Data validation  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Transport security  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Data protection  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>
                <a:latin typeface="+mn-lt"/>
              </a:rPr>
              <a:t>Session management on web sites   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cap="none" spc="0" dirty="0">
                <a:solidFill>
                  <a:schemeClr val="tx1"/>
                </a:solidFill>
                <a:latin typeface="+mn-lt"/>
              </a:rPr>
              <a:t>Usability  </a:t>
            </a:r>
          </a:p>
          <a:p>
            <a:pPr marL="538163" lvl="1" indent="-182563">
              <a:buSzPct val="70000"/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GB" dirty="0">
                <a:latin typeface="+mn-lt"/>
              </a:rPr>
              <a:t>How usable is our system? How to measure this?</a:t>
            </a:r>
            <a:br>
              <a:rPr lang="en-GB" dirty="0">
                <a:latin typeface="+mn-lt"/>
              </a:rPr>
            </a:br>
            <a:r>
              <a:rPr lang="en-GB" sz="1200" dirty="0">
                <a:latin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https://www.Usability.Gov/how-to-and-tools/methods/system-usability-scale.Html</a:t>
            </a:r>
            <a:endParaRPr lang="en-GB" sz="1200" dirty="0">
              <a:latin typeface="+mn-lt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GB" sz="2000" cap="none" spc="0" dirty="0">
                <a:solidFill>
                  <a:schemeClr val="tx1"/>
                </a:solidFill>
                <a:latin typeface="+mn-lt"/>
              </a:rPr>
              <a:t>Compatibility</a:t>
            </a:r>
          </a:p>
          <a:p>
            <a:pPr marL="538163" lvl="2" indent="-182563">
              <a:buSzPct val="70000"/>
              <a:buFont typeface="Courier New" panose="02070309020205020404" pitchFamily="49" charset="0"/>
              <a:buChar char="o"/>
              <a:tabLst>
                <a:tab pos="355600" algn="l"/>
              </a:tabLst>
            </a:pPr>
            <a:r>
              <a:rPr lang="en-GB" dirty="0">
                <a:latin typeface="+mn-lt"/>
              </a:rPr>
              <a:t>Can it run in different browsers, database, hardware, OS, mobile devices, and networks?</a:t>
            </a:r>
            <a:br>
              <a:rPr lang="en-GB" dirty="0">
                <a:latin typeface="+mn-lt"/>
              </a:rPr>
            </a:br>
            <a:endParaRPr lang="en-GB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spc="0" dirty="0">
                <a:solidFill>
                  <a:schemeClr val="tx1"/>
                </a:solidFill>
                <a:latin typeface="+mn-lt"/>
              </a:rPr>
              <a:t>And more…!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073F7-4601-46FC-A5F6-DF0E42E9CBE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4175" y="1349984"/>
            <a:ext cx="3340100" cy="804862"/>
          </a:xfrm>
        </p:spPr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SYSTEM REQUIREMENTS</a:t>
            </a:r>
          </a:p>
        </p:txBody>
      </p:sp>
    </p:spTree>
    <p:extLst>
      <p:ext uri="{BB962C8B-B14F-4D97-AF65-F5344CB8AC3E}">
        <p14:creationId xmlns:p14="http://schemas.microsoft.com/office/powerpoint/2010/main" val="393832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7FB93-6027-438C-8CF0-0768CA7BE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399280" y="766464"/>
            <a:ext cx="7195584" cy="5745207"/>
          </a:xfrm>
        </p:spPr>
        <p:txBody>
          <a:bodyPr>
            <a:noAutofit/>
          </a:bodyPr>
          <a:lstStyle/>
          <a:p>
            <a:pPr marL="228600" fontAlgn="base"/>
            <a:r>
              <a:rPr lang="en-GB" sz="2000" cap="none" spc="0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Non-functional tests are as important as the functional tests (if not more). </a:t>
            </a:r>
          </a:p>
          <a:p>
            <a:pPr marL="228600" fontAlgn="base"/>
            <a:endParaRPr lang="en-GB" sz="2000" cap="none" spc="0" dirty="0">
              <a:solidFill>
                <a:schemeClr val="tx1"/>
              </a:solidFill>
              <a:effectLst/>
              <a:latin typeface="+mn-lt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Availability, reliability</a:t>
            </a:r>
          </a:p>
          <a:p>
            <a:pPr marL="1260475" lvl="4" indent="-274638" fontAlgn="base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e.g.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GB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s</a:t>
            </a:r>
            <a:r>
              <a:rPr lang="en-GB" b="0" i="0" dirty="0">
                <a:effectLst/>
                <a:latin typeface="+mn-lt"/>
              </a:rPr>
              <a:t>tudents can access their work 99% of the time without failure between 9-5pm</a:t>
            </a:r>
            <a:endParaRPr lang="en-GB" dirty="0">
              <a:effectLst/>
              <a:latin typeface="+mn-lt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P</a:t>
            </a: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erformance </a:t>
            </a:r>
          </a:p>
          <a:p>
            <a:pPr marL="1260475" lvl="4" indent="-274638" fontAlgn="base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  <a:cs typeface="Segoe UI" panose="020B0502040204020203" pitchFamily="34" charset="0"/>
              </a:rPr>
              <a:t>Operations</a:t>
            </a:r>
            <a:r>
              <a:rPr lang="en-GB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 per second</a:t>
            </a:r>
            <a:endParaRPr lang="en-GB" dirty="0">
              <a:effectLst/>
              <a:latin typeface="+mn-lt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S</a:t>
            </a: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ecurity</a:t>
            </a:r>
            <a:r>
              <a:rPr lang="en-GB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		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Scalability</a:t>
            </a:r>
          </a:p>
          <a:p>
            <a:pPr marL="1260475" lvl="4" indent="-276225" fontAlgn="base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Scale horizontally, vertically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Capacity</a:t>
            </a:r>
          </a:p>
          <a:p>
            <a:pPr marL="1260475" lvl="4" indent="-274638" fontAlgn="base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Transactions per second, response time</a:t>
            </a:r>
          </a:p>
          <a:p>
            <a:pPr marL="1260475" lvl="4" indent="-274638" fontAlgn="base">
              <a:buSzPct val="70000"/>
              <a:buFont typeface="Courier New" panose="02070309020205020404" pitchFamily="49" charset="0"/>
              <a:buChar char="o"/>
            </a:pPr>
            <a:r>
              <a:rPr lang="en-GB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Delivering sufficient functionality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b="1" dirty="0"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U</a:t>
            </a:r>
            <a:r>
              <a:rPr lang="en-GB" b="1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ser experience </a:t>
            </a:r>
            <a:r>
              <a:rPr lang="en-GB" dirty="0">
                <a:effectLst/>
                <a:latin typeface="+mn-lt"/>
                <a:ea typeface="Calibri" panose="020F0502020204030204" pitchFamily="34" charset="0"/>
                <a:cs typeface="Segoe UI" panose="020B0502040204020203" pitchFamily="34" charset="0"/>
              </a:rPr>
              <a:t>(UX) </a:t>
            </a:r>
            <a:endParaRPr lang="en-GB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4175" y="1198880"/>
            <a:ext cx="3492499" cy="8048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SOFTWARE TESTING – NON-FUNCTIONAL TESTS</a:t>
            </a:r>
          </a:p>
        </p:txBody>
      </p:sp>
    </p:spTree>
    <p:extLst>
      <p:ext uri="{BB962C8B-B14F-4D97-AF65-F5344CB8AC3E}">
        <p14:creationId xmlns:p14="http://schemas.microsoft.com/office/powerpoint/2010/main" val="15515171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C38651-A9C4-492C-B37D-C164219D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0CB119-B021-4C23-95BA-1572CDAAE339}">
  <ds:schemaRefs>
    <ds:schemaRef ds:uri="http://schemas.microsoft.com/office/2006/metadata/properties"/>
    <ds:schemaRef ds:uri="http://schemas.microsoft.com/office/infopath/2007/PartnerControls"/>
    <ds:schemaRef ds:uri="2884942A-A8DA-48EB-B9BF-C678FA91402D"/>
    <ds:schemaRef ds:uri="04dd4f8b-4e55-4b0f-90ae-c416a13e2e63"/>
    <ds:schemaRef ds:uri="51b58b7f-359e-418a-8fc0-c5d77d026bdc"/>
  </ds:schemaRefs>
</ds:datastoreItem>
</file>

<file path=customXml/itemProps3.xml><?xml version="1.0" encoding="utf-8"?>
<ds:datastoreItem xmlns:ds="http://schemas.openxmlformats.org/officeDocument/2006/customXml" ds:itemID="{8CF84756-A386-43E0-B1B4-C6DC152A35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1721</Words>
  <Application>Microsoft Office PowerPoint</Application>
  <PresentationFormat>Widescreen</PresentationFormat>
  <Paragraphs>309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Montserrat</vt:lpstr>
      <vt:lpstr>Montserrat Black</vt:lpstr>
      <vt:lpstr>Courier New</vt:lpstr>
      <vt:lpstr>Times New Roman</vt:lpstr>
      <vt:lpstr>Wingdings</vt:lpstr>
      <vt:lpstr>Calibri</vt:lpstr>
      <vt:lpstr>Master</vt:lpstr>
      <vt:lpstr>What is Testing?</vt:lpstr>
      <vt:lpstr>PowerPoint Presentation</vt:lpstr>
      <vt:lpstr>WHAT IS SOFTWARE TESTING?</vt:lpstr>
      <vt:lpstr>PowerPoint Presentation</vt:lpstr>
      <vt:lpstr>PowerPoint Presentation</vt:lpstr>
      <vt:lpstr>TEST CATEGORIES</vt:lpstr>
      <vt:lpstr>WHAT IS SYSTEM TESTING?</vt:lpstr>
      <vt:lpstr>SYSTEM REQUIREMENTS</vt:lpstr>
      <vt:lpstr>SOFTWARE TESTING – NON-FUNCTIONAL TESTS</vt:lpstr>
      <vt:lpstr>What are the different types of test?</vt:lpstr>
      <vt:lpstr>MANUAL AND AUTOMATED TESTS</vt:lpstr>
      <vt:lpstr>MANUAL TESTING METHOD</vt:lpstr>
      <vt:lpstr>AUTOMATED TESTING</vt:lpstr>
      <vt:lpstr>AUTOMATED TESTING…</vt:lpstr>
      <vt:lpstr>AUTOMATION TOOLS AND TESTS</vt:lpstr>
      <vt:lpstr>SOFTWARE TESTING PRINCIPLES</vt:lpstr>
      <vt:lpstr>SOFTWARE TESTING PRINCIPLES…</vt:lpstr>
      <vt:lpstr>SOFTWARE TESTING PRINCIPLES…</vt:lpstr>
      <vt:lpstr>SOFTWARE TESTING PRINCIPLES…</vt:lpstr>
      <vt:lpstr>SDLC – Waterfall tests</vt:lpstr>
      <vt:lpstr>How can V-Model help with testing? 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mike baradaran</cp:lastModifiedBy>
  <cp:revision>382</cp:revision>
  <cp:lastPrinted>2019-07-03T09:46:41Z</cp:lastPrinted>
  <dcterms:created xsi:type="dcterms:W3CDTF">2019-09-05T08:17:12Z</dcterms:created>
  <dcterms:modified xsi:type="dcterms:W3CDTF">2025-11-11T08:44:08Z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0x010100488ECE2E70AB8B46B2C449C81E540480</vt:lpwstr>
  </property>
  <property fmtid="{D5CDD505-2E9C-101B-9397-08002B2CF9AE}" pid="4" name="BookType">
    <vt:lpwstr>4</vt:lpwstr>
  </property>
</Properties>
</file>